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6"/>
  </p:notesMasterIdLst>
  <p:sldIdLst>
    <p:sldId id="256" r:id="rId2"/>
    <p:sldId id="306" r:id="rId3"/>
    <p:sldId id="313" r:id="rId4"/>
    <p:sldId id="315" r:id="rId5"/>
    <p:sldId id="316" r:id="rId6"/>
    <p:sldId id="338" r:id="rId7"/>
    <p:sldId id="335" r:id="rId8"/>
    <p:sldId id="336" r:id="rId9"/>
    <p:sldId id="337" r:id="rId10"/>
    <p:sldId id="330" r:id="rId11"/>
    <p:sldId id="331" r:id="rId12"/>
    <p:sldId id="307" r:id="rId13"/>
    <p:sldId id="324" r:id="rId14"/>
    <p:sldId id="323" r:id="rId15"/>
    <p:sldId id="319" r:id="rId16"/>
    <p:sldId id="341" r:id="rId17"/>
    <p:sldId id="340" r:id="rId18"/>
    <p:sldId id="345" r:id="rId19"/>
    <p:sldId id="346" r:id="rId20"/>
    <p:sldId id="339" r:id="rId21"/>
    <p:sldId id="347" r:id="rId22"/>
    <p:sldId id="342" r:id="rId23"/>
    <p:sldId id="328" r:id="rId24"/>
    <p:sldId id="349" r:id="rId25"/>
  </p:sldIdLst>
  <p:sldSz cx="9144000" cy="6858000" type="screen4x3"/>
  <p:notesSz cx="7077075" cy="90281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ed" initials="FF"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6-13T15:31:38.481" idx="1">
    <p:pos x="4467" y="2304"/>
    <p:text>It's less than 30%, but still significantly higher than average than in the CAV, Spain and Europe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5-06-13T15:33:56.700" idx="2">
    <p:pos x="4376" y="2174"/>
    <p:text>Paying significant attention to retiring owners who often have no market for their firms besides their employees.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5-06-13T15:34:37.172" idx="3">
    <p:pos x="3447" y="1319"/>
    <p:text>improve income and wealth</p:text>
  </p:cm>
  <p:cm authorId="0" dt="2015-06-13T15:35:56.953" idx="4">
    <p:pos x="4933" y="2954"/>
    <p:text> great mutual help among employees and between employees and management</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5-06-14T11:47:18.057" idx="6">
    <p:pos x="5268" y="2268"/>
    <p:text>Plus names of legal, business and organizational consulting experts. ...  All are important, but the last is often overlooked. EFP, in general, only improves performance and social relations in the company when accompanied by transparency and participation. Usually this means changing fairly deeply rooted company attitudes and corresponding work and managmenet policy and pratcies. Consultants can help</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5-06-13T15:42:01.747" idx="5">
    <p:pos x="2982" y="2369"/>
    <p:text>And worst practice. .. Tell peopole about th do's and don'ts, not just the do's.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406" cy="45118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009036" y="0"/>
            <a:ext cx="3066406" cy="451183"/>
          </a:xfrm>
          <a:prstGeom prst="rect">
            <a:avLst/>
          </a:prstGeom>
        </p:spPr>
        <p:txBody>
          <a:bodyPr vert="horz" lIns="91440" tIns="45720" rIns="91440" bIns="45720" rtlCol="0"/>
          <a:lstStyle>
            <a:lvl1pPr algn="r">
              <a:defRPr sz="1200"/>
            </a:lvl1pPr>
          </a:lstStyle>
          <a:p>
            <a:fld id="{660EC03C-9EA3-4F4A-B685-720C35F133FB}" type="datetimeFigureOut">
              <a:rPr lang="en-GB" smtClean="0"/>
              <a:t>19/10/2015</a:t>
            </a:fld>
            <a:endParaRPr lang="en-GB"/>
          </a:p>
        </p:txBody>
      </p:sp>
      <p:sp>
        <p:nvSpPr>
          <p:cNvPr id="4" name="Slide Image Placeholder 3"/>
          <p:cNvSpPr>
            <a:spLocks noGrp="1" noRot="1" noChangeAspect="1"/>
          </p:cNvSpPr>
          <p:nvPr>
            <p:ph type="sldImg" idx="2"/>
          </p:nvPr>
        </p:nvSpPr>
        <p:spPr>
          <a:xfrm>
            <a:off x="1281113" y="676275"/>
            <a:ext cx="4514850" cy="33861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7382" y="4287724"/>
            <a:ext cx="5662313" cy="406361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575445"/>
            <a:ext cx="3066406" cy="45118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009036" y="8575445"/>
            <a:ext cx="3066406" cy="451183"/>
          </a:xfrm>
          <a:prstGeom prst="rect">
            <a:avLst/>
          </a:prstGeom>
        </p:spPr>
        <p:txBody>
          <a:bodyPr vert="horz" lIns="91440" tIns="45720" rIns="91440" bIns="45720" rtlCol="0" anchor="b"/>
          <a:lstStyle>
            <a:lvl1pPr algn="r">
              <a:defRPr sz="1200"/>
            </a:lvl1pPr>
          </a:lstStyle>
          <a:p>
            <a:fld id="{A0F8249C-C0AE-425A-A0A2-64E4E312A7D0}" type="slidenum">
              <a:rPr lang="en-GB" smtClean="0"/>
              <a:t>‹#›</a:t>
            </a:fld>
            <a:endParaRPr lang="en-GB"/>
          </a:p>
        </p:txBody>
      </p:sp>
    </p:spTree>
    <p:extLst>
      <p:ext uri="{BB962C8B-B14F-4D97-AF65-F5344CB8AC3E}">
        <p14:creationId xmlns:p14="http://schemas.microsoft.com/office/powerpoint/2010/main" val="3055799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F8249C-C0AE-425A-A0A2-64E4E312A7D0}" type="slidenum">
              <a:rPr lang="en-GB" smtClean="0"/>
              <a:t>24</a:t>
            </a:fld>
            <a:endParaRPr lang="en-GB"/>
          </a:p>
        </p:txBody>
      </p:sp>
    </p:spTree>
    <p:extLst>
      <p:ext uri="{BB962C8B-B14F-4D97-AF65-F5344CB8AC3E}">
        <p14:creationId xmlns:p14="http://schemas.microsoft.com/office/powerpoint/2010/main" val="3672135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2800">
                <a:solidFill>
                  <a:srgbClr val="000000"/>
                </a:solidFill>
              </a:endParaRPr>
            </a:p>
          </p:txBody>
        </p:sp>
        <p:sp>
          <p:nvSpPr>
            <p:cNvPr id="6" name="AutoShape 4"/>
            <p:cNvSpPr>
              <a:spLocks noChangeArrowheads="1"/>
            </p:cNvSpPr>
            <p:nvPr/>
          </p:nvSpPr>
          <p:spPr bwMode="auto">
            <a:xfrm>
              <a:off x="-1584" y="864"/>
              <a:ext cx="2304" cy="230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ES" sz="2800">
                <a:solidFill>
                  <a:srgbClr val="000000"/>
                </a:solidFill>
              </a:endParaRPr>
            </a:p>
          </p:txBody>
        </p:sp>
        <p:sp>
          <p:nvSpPr>
            <p:cNvPr id="7" name="AutoShape 5"/>
            <p:cNvSpPr>
              <a:spLocks noChangeArrowheads="1"/>
            </p:cNvSpPr>
            <p:nvPr/>
          </p:nvSpPr>
          <p:spPr bwMode="auto">
            <a:xfrm>
              <a:off x="-2030" y="192"/>
              <a:ext cx="2544" cy="254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ES" sz="2800">
                <a:solidFill>
                  <a:srgbClr val="000000"/>
                </a:solidFill>
              </a:endParaRPr>
            </a:p>
          </p:txBody>
        </p:sp>
      </p:grpSp>
      <p:sp>
        <p:nvSpPr>
          <p:cNvPr id="67590" name="Rectangle 6"/>
          <p:cNvSpPr>
            <a:spLocks noGrp="1" noChangeArrowheads="1"/>
          </p:cNvSpPr>
          <p:nvPr>
            <p:ph type="ctrTitle"/>
          </p:nvPr>
        </p:nvSpPr>
        <p:spPr>
          <a:xfrm>
            <a:off x="1443038" y="985838"/>
            <a:ext cx="7239000" cy="1444625"/>
          </a:xfrm>
        </p:spPr>
        <p:txBody>
          <a:bodyPr/>
          <a:lstStyle>
            <a:lvl1pPr>
              <a:defRPr sz="4000"/>
            </a:lvl1pPr>
          </a:lstStyle>
          <a:p>
            <a:r>
              <a:rPr lang="es-ES"/>
              <a:t>Haga clic para cambiar el estilo de título	</a:t>
            </a:r>
          </a:p>
        </p:txBody>
      </p:sp>
      <p:sp>
        <p:nvSpPr>
          <p:cNvPr id="67591"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s-ES"/>
              <a:t>Haga clic para modificar el estilo de subtítulo del patrón</a:t>
            </a:r>
          </a:p>
        </p:txBody>
      </p:sp>
      <p:sp>
        <p:nvSpPr>
          <p:cNvPr id="8" name="Rectangle 8"/>
          <p:cNvSpPr>
            <a:spLocks noGrp="1" noChangeArrowheads="1"/>
          </p:cNvSpPr>
          <p:nvPr>
            <p:ph type="dt" sz="half" idx="10"/>
          </p:nvPr>
        </p:nvSpPr>
        <p:spPr/>
        <p:txBody>
          <a:bodyPr/>
          <a:lstStyle>
            <a:lvl1pPr>
              <a:defRPr/>
            </a:lvl1pPr>
          </a:lstStyle>
          <a:p>
            <a:pPr>
              <a:defRPr/>
            </a:pPr>
            <a:endParaRPr lang="es-ES">
              <a:solidFill>
                <a:srgbClr val="000000"/>
              </a:solidFill>
            </a:endParaRPr>
          </a:p>
        </p:txBody>
      </p:sp>
      <p:sp>
        <p:nvSpPr>
          <p:cNvPr id="9" name="Rectangle 9"/>
          <p:cNvSpPr>
            <a:spLocks noGrp="1" noChangeArrowheads="1"/>
          </p:cNvSpPr>
          <p:nvPr>
            <p:ph type="ftr" sz="quarter" idx="11"/>
          </p:nvPr>
        </p:nvSpPr>
        <p:spPr/>
        <p:txBody>
          <a:bodyPr/>
          <a:lstStyle>
            <a:lvl1pPr>
              <a:defRPr/>
            </a:lvl1pPr>
          </a:lstStyle>
          <a:p>
            <a:pPr>
              <a:defRPr/>
            </a:pPr>
            <a:endParaRPr lang="es-ES">
              <a:solidFill>
                <a:srgbClr val="000000"/>
              </a:solidFill>
            </a:endParaRPr>
          </a:p>
        </p:txBody>
      </p:sp>
      <p:sp>
        <p:nvSpPr>
          <p:cNvPr id="10" name="Rectangle 10"/>
          <p:cNvSpPr>
            <a:spLocks noGrp="1" noChangeArrowheads="1"/>
          </p:cNvSpPr>
          <p:nvPr>
            <p:ph type="sldNum" sz="quarter" idx="12"/>
          </p:nvPr>
        </p:nvSpPr>
        <p:spPr/>
        <p:txBody>
          <a:bodyPr/>
          <a:lstStyle>
            <a:lvl1pPr>
              <a:defRPr/>
            </a:lvl1pPr>
          </a:lstStyle>
          <a:p>
            <a:pPr>
              <a:defRPr/>
            </a:pPr>
            <a:fld id="{FFFA8042-9B61-47CD-86F4-B548DE3D534A}" type="slidenum">
              <a:rPr lang="es-ES">
                <a:solidFill>
                  <a:srgbClr val="000000"/>
                </a:solidFill>
              </a:rPr>
              <a:pPr>
                <a:defRPr/>
              </a:pPr>
              <a:t>‹#›</a:t>
            </a:fld>
            <a:endParaRPr lang="es-ES">
              <a:solidFill>
                <a:srgbClr val="000000"/>
              </a:solidFill>
            </a:endParaRPr>
          </a:p>
        </p:txBody>
      </p:sp>
    </p:spTree>
    <p:extLst>
      <p:ext uri="{BB962C8B-B14F-4D97-AF65-F5344CB8AC3E}">
        <p14:creationId xmlns:p14="http://schemas.microsoft.com/office/powerpoint/2010/main" val="1913120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8"/>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1AE46D5F-2EC5-4935-A8FE-3FD05F6D8F9B}" type="slidenum">
              <a:rPr lang="es-ES">
                <a:solidFill>
                  <a:srgbClr val="000000"/>
                </a:solidFill>
              </a:rPr>
              <a:pPr>
                <a:defRPr/>
              </a:pPr>
              <a:t>‹#›</a:t>
            </a:fld>
            <a:endParaRPr lang="es-ES">
              <a:solidFill>
                <a:srgbClr val="000000"/>
              </a:solidFill>
            </a:endParaRPr>
          </a:p>
        </p:txBody>
      </p:sp>
    </p:spTree>
    <p:extLst>
      <p:ext uri="{BB962C8B-B14F-4D97-AF65-F5344CB8AC3E}">
        <p14:creationId xmlns:p14="http://schemas.microsoft.com/office/powerpoint/2010/main" val="351033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6413" y="301625"/>
            <a:ext cx="1827212" cy="5640388"/>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370013" y="301625"/>
            <a:ext cx="5334000" cy="564038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8"/>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F690B5CF-A810-4FAA-B6DE-5B2BA90C1D3D}" type="slidenum">
              <a:rPr lang="es-ES">
                <a:solidFill>
                  <a:srgbClr val="000000"/>
                </a:solidFill>
              </a:rPr>
              <a:pPr>
                <a:defRPr/>
              </a:pPr>
              <a:t>‹#›</a:t>
            </a:fld>
            <a:endParaRPr lang="es-ES">
              <a:solidFill>
                <a:srgbClr val="000000"/>
              </a:solidFill>
            </a:endParaRPr>
          </a:p>
        </p:txBody>
      </p:sp>
    </p:spTree>
    <p:extLst>
      <p:ext uri="{BB962C8B-B14F-4D97-AF65-F5344CB8AC3E}">
        <p14:creationId xmlns:p14="http://schemas.microsoft.com/office/powerpoint/2010/main" val="2607152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457200" y="1600200"/>
            <a:ext cx="8229600" cy="4525963"/>
          </a:xfrm>
        </p:spPr>
        <p:txBody>
          <a:bodyPr>
            <a:normAutofit/>
          </a:bodyPr>
          <a:lstStyle/>
          <a:p>
            <a:pPr lvl="0"/>
            <a:endParaRPr lang="es-ES" noProof="0"/>
          </a:p>
        </p:txBody>
      </p:sp>
      <p:sp>
        <p:nvSpPr>
          <p:cNvPr id="4" name="3 Marcador de fecha"/>
          <p:cNvSpPr>
            <a:spLocks noGrp="1"/>
          </p:cNvSpPr>
          <p:nvPr>
            <p:ph type="dt" sz="half" idx="10"/>
          </p:nvPr>
        </p:nvSpPr>
        <p:spPr>
          <a:xfrm>
            <a:off x="457200" y="6245225"/>
            <a:ext cx="2133600" cy="476250"/>
          </a:xfrm>
        </p:spPr>
        <p:txBody>
          <a:bodyPr/>
          <a:lstStyle>
            <a:lvl1pPr>
              <a:defRPr/>
            </a:lvl1pPr>
          </a:lstStyle>
          <a:p>
            <a:pPr>
              <a:defRPr/>
            </a:pPr>
            <a:endParaRPr lang="es-ES">
              <a:solidFill>
                <a:srgbClr val="000000"/>
              </a:solidFill>
            </a:endParaRPr>
          </a:p>
        </p:txBody>
      </p:sp>
      <p:sp>
        <p:nvSpPr>
          <p:cNvPr id="5" name="4 Marcador de pie de página"/>
          <p:cNvSpPr>
            <a:spLocks noGrp="1"/>
          </p:cNvSpPr>
          <p:nvPr>
            <p:ph type="ftr" sz="quarter" idx="11"/>
          </p:nvPr>
        </p:nvSpPr>
        <p:spPr>
          <a:xfrm>
            <a:off x="3124200" y="6245225"/>
            <a:ext cx="2895600" cy="476250"/>
          </a:xfrm>
        </p:spPr>
        <p:txBody>
          <a:bodyPr/>
          <a:lstStyle>
            <a:lvl1pPr>
              <a:defRPr/>
            </a:lvl1pPr>
          </a:lstStyle>
          <a:p>
            <a:pPr>
              <a:defRPr/>
            </a:pPr>
            <a:r>
              <a:rPr lang="es-ES">
                <a:solidFill>
                  <a:srgbClr val="000000"/>
                </a:solidFill>
              </a:rPr>
              <a:t>Juan Manuel Sinde </a:t>
            </a:r>
          </a:p>
        </p:txBody>
      </p:sp>
      <p:sp>
        <p:nvSpPr>
          <p:cNvPr id="6" name="5 Marcador de número de diapositiva"/>
          <p:cNvSpPr>
            <a:spLocks noGrp="1"/>
          </p:cNvSpPr>
          <p:nvPr>
            <p:ph type="sldNum" sz="quarter" idx="12"/>
          </p:nvPr>
        </p:nvSpPr>
        <p:spPr>
          <a:xfrm>
            <a:off x="6553200" y="6245225"/>
            <a:ext cx="2133600" cy="476250"/>
          </a:xfrm>
        </p:spPr>
        <p:txBody>
          <a:bodyPr/>
          <a:lstStyle>
            <a:lvl1pPr>
              <a:defRPr/>
            </a:lvl1pPr>
          </a:lstStyle>
          <a:p>
            <a:pPr>
              <a:defRPr/>
            </a:pPr>
            <a:fld id="{5A69F1CC-1E8B-4F76-BEFF-C7C323DC7639}" type="slidenum">
              <a:rPr lang="es-ES">
                <a:solidFill>
                  <a:srgbClr val="000000"/>
                </a:solidFill>
              </a:rPr>
              <a:pPr>
                <a:defRPr/>
              </a:pPr>
              <a:t>‹#›</a:t>
            </a:fld>
            <a:endParaRPr lang="es-ES">
              <a:solidFill>
                <a:srgbClr val="000000"/>
              </a:solidFill>
            </a:endParaRPr>
          </a:p>
        </p:txBody>
      </p:sp>
    </p:spTree>
    <p:extLst>
      <p:ext uri="{BB962C8B-B14F-4D97-AF65-F5344CB8AC3E}">
        <p14:creationId xmlns:p14="http://schemas.microsoft.com/office/powerpoint/2010/main" val="3604400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8"/>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F3939ED0-A442-45FF-8494-6F025A8FD77C}" type="slidenum">
              <a:rPr lang="es-ES">
                <a:solidFill>
                  <a:srgbClr val="000000"/>
                </a:solidFill>
              </a:rPr>
              <a:pPr>
                <a:defRPr/>
              </a:pPr>
              <a:t>‹#›</a:t>
            </a:fld>
            <a:endParaRPr lang="es-ES">
              <a:solidFill>
                <a:srgbClr val="000000"/>
              </a:solidFill>
            </a:endParaRPr>
          </a:p>
        </p:txBody>
      </p:sp>
    </p:spTree>
    <p:extLst>
      <p:ext uri="{BB962C8B-B14F-4D97-AF65-F5344CB8AC3E}">
        <p14:creationId xmlns:p14="http://schemas.microsoft.com/office/powerpoint/2010/main" val="1291126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A736C5BC-7EAD-48BF-B44D-75D0218AAB64}" type="slidenum">
              <a:rPr lang="es-ES">
                <a:solidFill>
                  <a:srgbClr val="000000"/>
                </a:solidFill>
              </a:rPr>
              <a:pPr>
                <a:defRPr/>
              </a:pPr>
              <a:t>‹#›</a:t>
            </a:fld>
            <a:endParaRPr lang="es-ES">
              <a:solidFill>
                <a:srgbClr val="000000"/>
              </a:solidFill>
            </a:endParaRPr>
          </a:p>
        </p:txBody>
      </p:sp>
    </p:spTree>
    <p:extLst>
      <p:ext uri="{BB962C8B-B14F-4D97-AF65-F5344CB8AC3E}">
        <p14:creationId xmlns:p14="http://schemas.microsoft.com/office/powerpoint/2010/main" val="1029570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8"/>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F3D30953-7F99-4D06-8DCD-00871A8D1152}" type="slidenum">
              <a:rPr lang="es-ES">
                <a:solidFill>
                  <a:srgbClr val="000000"/>
                </a:solidFill>
              </a:rPr>
              <a:pPr>
                <a:defRPr/>
              </a:pPr>
              <a:t>‹#›</a:t>
            </a:fld>
            <a:endParaRPr lang="es-ES">
              <a:solidFill>
                <a:srgbClr val="000000"/>
              </a:solidFill>
            </a:endParaRPr>
          </a:p>
        </p:txBody>
      </p:sp>
    </p:spTree>
    <p:extLst>
      <p:ext uri="{BB962C8B-B14F-4D97-AF65-F5344CB8AC3E}">
        <p14:creationId xmlns:p14="http://schemas.microsoft.com/office/powerpoint/2010/main" val="963153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8"/>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9"/>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10"/>
          <p:cNvSpPr>
            <a:spLocks noGrp="1" noChangeArrowheads="1"/>
          </p:cNvSpPr>
          <p:nvPr>
            <p:ph type="sldNum" sz="quarter" idx="12"/>
          </p:nvPr>
        </p:nvSpPr>
        <p:spPr>
          <a:ln/>
        </p:spPr>
        <p:txBody>
          <a:bodyPr/>
          <a:lstStyle>
            <a:lvl1pPr>
              <a:defRPr/>
            </a:lvl1pPr>
          </a:lstStyle>
          <a:p>
            <a:pPr>
              <a:defRPr/>
            </a:pPr>
            <a:fld id="{181D9990-E82F-4DC8-857F-D45F2045F08D}" type="slidenum">
              <a:rPr lang="es-ES">
                <a:solidFill>
                  <a:srgbClr val="000000"/>
                </a:solidFill>
              </a:rPr>
              <a:pPr>
                <a:defRPr/>
              </a:pPr>
              <a:t>‹#›</a:t>
            </a:fld>
            <a:endParaRPr lang="es-ES">
              <a:solidFill>
                <a:srgbClr val="000000"/>
              </a:solidFill>
            </a:endParaRPr>
          </a:p>
        </p:txBody>
      </p:sp>
    </p:spTree>
    <p:extLst>
      <p:ext uri="{BB962C8B-B14F-4D97-AF65-F5344CB8AC3E}">
        <p14:creationId xmlns:p14="http://schemas.microsoft.com/office/powerpoint/2010/main" val="61884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8"/>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9"/>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10"/>
          <p:cNvSpPr>
            <a:spLocks noGrp="1" noChangeArrowheads="1"/>
          </p:cNvSpPr>
          <p:nvPr>
            <p:ph type="sldNum" sz="quarter" idx="12"/>
          </p:nvPr>
        </p:nvSpPr>
        <p:spPr>
          <a:ln/>
        </p:spPr>
        <p:txBody>
          <a:bodyPr/>
          <a:lstStyle>
            <a:lvl1pPr>
              <a:defRPr/>
            </a:lvl1pPr>
          </a:lstStyle>
          <a:p>
            <a:pPr>
              <a:defRPr/>
            </a:pPr>
            <a:fld id="{125914C7-15B1-4D3C-8931-680B9740D02B}" type="slidenum">
              <a:rPr lang="es-ES">
                <a:solidFill>
                  <a:srgbClr val="000000"/>
                </a:solidFill>
              </a:rPr>
              <a:pPr>
                <a:defRPr/>
              </a:pPr>
              <a:t>‹#›</a:t>
            </a:fld>
            <a:endParaRPr lang="es-ES">
              <a:solidFill>
                <a:srgbClr val="000000"/>
              </a:solidFill>
            </a:endParaRPr>
          </a:p>
        </p:txBody>
      </p:sp>
    </p:spTree>
    <p:extLst>
      <p:ext uri="{BB962C8B-B14F-4D97-AF65-F5344CB8AC3E}">
        <p14:creationId xmlns:p14="http://schemas.microsoft.com/office/powerpoint/2010/main" val="2960546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9"/>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10"/>
          <p:cNvSpPr>
            <a:spLocks noGrp="1" noChangeArrowheads="1"/>
          </p:cNvSpPr>
          <p:nvPr>
            <p:ph type="sldNum" sz="quarter" idx="12"/>
          </p:nvPr>
        </p:nvSpPr>
        <p:spPr>
          <a:ln/>
        </p:spPr>
        <p:txBody>
          <a:bodyPr/>
          <a:lstStyle>
            <a:lvl1pPr>
              <a:defRPr/>
            </a:lvl1pPr>
          </a:lstStyle>
          <a:p>
            <a:pPr>
              <a:defRPr/>
            </a:pPr>
            <a:fld id="{FFBF49BC-6AE9-4533-9C51-E8CD2034AE6D}" type="slidenum">
              <a:rPr lang="es-ES">
                <a:solidFill>
                  <a:srgbClr val="000000"/>
                </a:solidFill>
              </a:rPr>
              <a:pPr>
                <a:defRPr/>
              </a:pPr>
              <a:t>‹#›</a:t>
            </a:fld>
            <a:endParaRPr lang="es-ES">
              <a:solidFill>
                <a:srgbClr val="000000"/>
              </a:solidFill>
            </a:endParaRPr>
          </a:p>
        </p:txBody>
      </p:sp>
    </p:spTree>
    <p:extLst>
      <p:ext uri="{BB962C8B-B14F-4D97-AF65-F5344CB8AC3E}">
        <p14:creationId xmlns:p14="http://schemas.microsoft.com/office/powerpoint/2010/main" val="1566312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2036BF1B-86EC-417E-A161-B327E73C1B3F}" type="slidenum">
              <a:rPr lang="es-ES">
                <a:solidFill>
                  <a:srgbClr val="000000"/>
                </a:solidFill>
              </a:rPr>
              <a:pPr>
                <a:defRPr/>
              </a:pPr>
              <a:t>‹#›</a:t>
            </a:fld>
            <a:endParaRPr lang="es-ES">
              <a:solidFill>
                <a:srgbClr val="000000"/>
              </a:solidFill>
            </a:endParaRPr>
          </a:p>
        </p:txBody>
      </p:sp>
    </p:spTree>
    <p:extLst>
      <p:ext uri="{BB962C8B-B14F-4D97-AF65-F5344CB8AC3E}">
        <p14:creationId xmlns:p14="http://schemas.microsoft.com/office/powerpoint/2010/main" val="328124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0FB0EAFA-F7E2-49D8-96BD-B3C566EAE484}" type="slidenum">
              <a:rPr lang="es-ES">
                <a:solidFill>
                  <a:srgbClr val="000000"/>
                </a:solidFill>
              </a:rPr>
              <a:pPr>
                <a:defRPr/>
              </a:pPr>
              <a:t>‹#›</a:t>
            </a:fld>
            <a:endParaRPr lang="es-ES">
              <a:solidFill>
                <a:srgbClr val="000000"/>
              </a:solidFill>
            </a:endParaRPr>
          </a:p>
        </p:txBody>
      </p:sp>
    </p:spTree>
    <p:extLst>
      <p:ext uri="{BB962C8B-B14F-4D97-AF65-F5344CB8AC3E}">
        <p14:creationId xmlns:p14="http://schemas.microsoft.com/office/powerpoint/2010/main" val="1139066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238500" y="0"/>
            <a:ext cx="11925300" cy="3810000"/>
            <a:chOff x="-2040" y="0"/>
            <a:chExt cx="7512" cy="2400"/>
          </a:xfrm>
        </p:grpSpPr>
        <p:sp>
          <p:nvSpPr>
            <p:cNvPr id="1032" name="AutoShape 3"/>
            <p:cNvSpPr>
              <a:spLocks noChangeArrowheads="1"/>
            </p:cNvSpPr>
            <p:nvPr/>
          </p:nvSpPr>
          <p:spPr bwMode="auto">
            <a:xfrm>
              <a:off x="-2040" y="432"/>
              <a:ext cx="2592" cy="1968"/>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ES" sz="2800">
                <a:solidFill>
                  <a:srgbClr val="000000"/>
                </a:solidFill>
              </a:endParaRPr>
            </a:p>
          </p:txBody>
        </p:sp>
        <p:sp>
          <p:nvSpPr>
            <p:cNvPr id="1033" name="AutoShape 4"/>
            <p:cNvSpPr>
              <a:spLocks noChangeArrowheads="1"/>
            </p:cNvSpPr>
            <p:nvPr/>
          </p:nvSpPr>
          <p:spPr bwMode="auto">
            <a:xfrm>
              <a:off x="-1528" y="0"/>
              <a:ext cx="1949" cy="1987"/>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ES" sz="2800">
                <a:solidFill>
                  <a:srgbClr val="000000"/>
                </a:solidFill>
              </a:endParaRPr>
            </a:p>
          </p:txBody>
        </p:sp>
        <p:sp>
          <p:nvSpPr>
            <p:cNvPr id="1034" name="Line 5"/>
            <p:cNvSpPr>
              <a:spLocks noChangeShapeType="1"/>
            </p:cNvSpPr>
            <p:nvPr/>
          </p:nvSpPr>
          <p:spPr bwMode="auto">
            <a:xfrm>
              <a:off x="864" y="960"/>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2800">
                <a:solidFill>
                  <a:srgbClr val="000000"/>
                </a:solidFill>
              </a:endParaRPr>
            </a:p>
          </p:txBody>
        </p:sp>
      </p:grpSp>
      <p:sp>
        <p:nvSpPr>
          <p:cNvPr id="1027" name="Rectangle 6"/>
          <p:cNvSpPr>
            <a:spLocks noGrp="1" noChangeArrowheads="1"/>
          </p:cNvSpPr>
          <p:nvPr>
            <p:ph type="title"/>
          </p:nvPr>
        </p:nvSpPr>
        <p:spPr bwMode="auto">
          <a:xfrm>
            <a:off x="1370013" y="301625"/>
            <a:ext cx="73136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s-ES" altLang="es-ES" smtClean="0"/>
              <a:t>Haga clic para cambiar el estilo de título	</a:t>
            </a:r>
          </a:p>
        </p:txBody>
      </p:sp>
      <p:sp>
        <p:nvSpPr>
          <p:cNvPr id="1028" name="Rectangle 7"/>
          <p:cNvSpPr>
            <a:spLocks noGrp="1" noChangeArrowheads="1"/>
          </p:cNvSpPr>
          <p:nvPr>
            <p:ph type="body" idx="1"/>
          </p:nvPr>
        </p:nvSpPr>
        <p:spPr bwMode="auto">
          <a:xfrm>
            <a:off x="1370013" y="1827213"/>
            <a:ext cx="7313612"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smtClean="0"/>
              <a:t>Haga clic para modificar el estilo de texto del patrón</a:t>
            </a:r>
          </a:p>
          <a:p>
            <a:pPr lvl="1"/>
            <a:r>
              <a:rPr lang="es-ES" altLang="es-ES" smtClean="0"/>
              <a:t>Segundo nivel</a:t>
            </a:r>
          </a:p>
          <a:p>
            <a:pPr lvl="2"/>
            <a:r>
              <a:rPr lang="es-ES" altLang="es-ES" smtClean="0"/>
              <a:t>Tercer nivel</a:t>
            </a:r>
          </a:p>
          <a:p>
            <a:pPr lvl="3"/>
            <a:r>
              <a:rPr lang="es-ES" altLang="es-ES" smtClean="0"/>
              <a:t>Cuarto nivel</a:t>
            </a:r>
          </a:p>
          <a:p>
            <a:pPr lvl="4"/>
            <a:r>
              <a:rPr lang="es-ES" altLang="es-ES" smtClean="0"/>
              <a:t>Quinto nivel</a:t>
            </a:r>
          </a:p>
        </p:txBody>
      </p:sp>
      <p:sp>
        <p:nvSpPr>
          <p:cNvPr id="6656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fontAlgn="base">
              <a:spcBef>
                <a:spcPct val="0"/>
              </a:spcBef>
              <a:spcAft>
                <a:spcPct val="0"/>
              </a:spcAft>
              <a:defRPr/>
            </a:pPr>
            <a:endParaRPr lang="es-ES">
              <a:solidFill>
                <a:srgbClr val="000000"/>
              </a:solidFill>
            </a:endParaRPr>
          </a:p>
        </p:txBody>
      </p:sp>
      <p:sp>
        <p:nvSpPr>
          <p:cNvPr id="6656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fontAlgn="base">
              <a:spcBef>
                <a:spcPct val="0"/>
              </a:spcBef>
              <a:spcAft>
                <a:spcPct val="0"/>
              </a:spcAft>
              <a:defRPr/>
            </a:pPr>
            <a:endParaRPr lang="es-ES">
              <a:solidFill>
                <a:srgbClr val="000000"/>
              </a:solidFill>
            </a:endParaRPr>
          </a:p>
        </p:txBody>
      </p:sp>
      <p:sp>
        <p:nvSpPr>
          <p:cNvPr id="6657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fontAlgn="base">
              <a:spcBef>
                <a:spcPct val="0"/>
              </a:spcBef>
              <a:spcAft>
                <a:spcPct val="0"/>
              </a:spcAft>
              <a:defRPr/>
            </a:pPr>
            <a:fld id="{D83B976D-17A8-43D2-B555-17DE67F666E2}" type="slidenum">
              <a:rPr lang="es-ES">
                <a:solidFill>
                  <a:srgbClr val="000000"/>
                </a:solidFill>
              </a:rPr>
              <a:pPr fontAlgn="base">
                <a:spcBef>
                  <a:spcPct val="0"/>
                </a:spcBef>
                <a:spcAft>
                  <a:spcPct val="0"/>
                </a:spcAft>
                <a:defRPr/>
              </a:pPr>
              <a:t>‹#›</a:t>
            </a:fld>
            <a:endParaRPr lang="es-ES">
              <a:solidFill>
                <a:srgbClr val="000000"/>
              </a:solidFill>
            </a:endParaRPr>
          </a:p>
        </p:txBody>
      </p:sp>
    </p:spTree>
    <p:extLst>
      <p:ext uri="{BB962C8B-B14F-4D97-AF65-F5344CB8AC3E}">
        <p14:creationId xmlns:p14="http://schemas.microsoft.com/office/powerpoint/2010/main" val="77451593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yxzwxOcbsH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brainyquote.com/quotes/quotes/l/louisdbra140392.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4400" b="1" dirty="0" smtClean="0"/>
              <a:t> </a:t>
            </a:r>
            <a:endParaRPr lang="es-ES" sz="4400" b="1" dirty="0"/>
          </a:p>
        </p:txBody>
      </p:sp>
      <p:sp>
        <p:nvSpPr>
          <p:cNvPr id="3" name="2 Subtítulo"/>
          <p:cNvSpPr>
            <a:spLocks noGrp="1"/>
          </p:cNvSpPr>
          <p:nvPr>
            <p:ph idx="1"/>
          </p:nvPr>
        </p:nvSpPr>
        <p:spPr/>
        <p:txBody>
          <a:bodyPr/>
          <a:lstStyle/>
          <a:p>
            <a:pPr marL="0" indent="0" algn="ctr">
              <a:buNone/>
            </a:pPr>
            <a:r>
              <a:rPr lang="es-ES" sz="4400" b="1" dirty="0" err="1" smtClean="0">
                <a:solidFill>
                  <a:schemeClr val="tx2"/>
                </a:solidFill>
                <a:latin typeface="+mj-lt"/>
                <a:ea typeface="+mj-ea"/>
                <a:cs typeface="+mj-cs"/>
              </a:rPr>
              <a:t>Employee</a:t>
            </a:r>
            <a:r>
              <a:rPr lang="es-ES" sz="4400" b="1" dirty="0" smtClean="0">
                <a:solidFill>
                  <a:schemeClr val="tx2"/>
                </a:solidFill>
                <a:latin typeface="+mj-lt"/>
                <a:ea typeface="+mj-ea"/>
                <a:cs typeface="+mj-cs"/>
              </a:rPr>
              <a:t> </a:t>
            </a:r>
            <a:r>
              <a:rPr lang="es-ES" sz="4400" b="1" dirty="0" err="1">
                <a:solidFill>
                  <a:schemeClr val="tx2"/>
                </a:solidFill>
                <a:latin typeface="+mj-lt"/>
                <a:ea typeface="+mj-ea"/>
                <a:cs typeface="+mj-cs"/>
              </a:rPr>
              <a:t>Financial</a:t>
            </a:r>
            <a:r>
              <a:rPr lang="es-ES" sz="4400" b="1" dirty="0">
                <a:solidFill>
                  <a:schemeClr val="tx2"/>
                </a:solidFill>
                <a:latin typeface="+mj-lt"/>
                <a:ea typeface="+mj-ea"/>
                <a:cs typeface="+mj-cs"/>
              </a:rPr>
              <a:t> </a:t>
            </a:r>
            <a:r>
              <a:rPr lang="es-ES" sz="4400" b="1" dirty="0" err="1">
                <a:solidFill>
                  <a:schemeClr val="tx2"/>
                </a:solidFill>
                <a:latin typeface="+mj-lt"/>
                <a:ea typeface="+mj-ea"/>
                <a:cs typeface="+mj-cs"/>
              </a:rPr>
              <a:t>Participation</a:t>
            </a:r>
            <a:r>
              <a:rPr lang="es-ES" sz="4400" b="1" dirty="0">
                <a:solidFill>
                  <a:schemeClr val="tx2"/>
                </a:solidFill>
                <a:latin typeface="+mj-lt"/>
                <a:ea typeface="+mj-ea"/>
                <a:cs typeface="+mj-cs"/>
              </a:rPr>
              <a:t> – </a:t>
            </a:r>
            <a:endParaRPr lang="es-ES" sz="4400" b="1" dirty="0" smtClean="0">
              <a:solidFill>
                <a:schemeClr val="tx2"/>
              </a:solidFill>
              <a:latin typeface="+mj-lt"/>
              <a:ea typeface="+mj-ea"/>
              <a:cs typeface="+mj-cs"/>
            </a:endParaRPr>
          </a:p>
          <a:p>
            <a:pPr marL="0" indent="0" algn="ctr">
              <a:buNone/>
            </a:pPr>
            <a:r>
              <a:rPr lang="es-ES" sz="4400" b="1" dirty="0" err="1" smtClean="0">
                <a:solidFill>
                  <a:schemeClr val="tx2"/>
                </a:solidFill>
                <a:latin typeface="+mj-lt"/>
                <a:ea typeface="+mj-ea"/>
                <a:cs typeface="+mj-cs"/>
              </a:rPr>
              <a:t>current</a:t>
            </a:r>
            <a:r>
              <a:rPr lang="es-ES" sz="4400" b="1" dirty="0" smtClean="0">
                <a:solidFill>
                  <a:schemeClr val="tx2"/>
                </a:solidFill>
                <a:latin typeface="+mj-lt"/>
                <a:ea typeface="+mj-ea"/>
                <a:cs typeface="+mj-cs"/>
              </a:rPr>
              <a:t> </a:t>
            </a:r>
            <a:r>
              <a:rPr lang="es-ES" sz="4400" b="1" dirty="0" err="1">
                <a:solidFill>
                  <a:schemeClr val="tx2"/>
                </a:solidFill>
                <a:latin typeface="+mj-lt"/>
                <a:ea typeface="+mj-ea"/>
                <a:cs typeface="+mj-cs"/>
              </a:rPr>
              <a:t>European</a:t>
            </a:r>
            <a:r>
              <a:rPr lang="es-ES" sz="4400" b="1" dirty="0">
                <a:solidFill>
                  <a:schemeClr val="tx2"/>
                </a:solidFill>
                <a:latin typeface="+mj-lt"/>
                <a:ea typeface="+mj-ea"/>
                <a:cs typeface="+mj-cs"/>
              </a:rPr>
              <a:t> </a:t>
            </a:r>
            <a:r>
              <a:rPr lang="es-ES" sz="4400" b="1" dirty="0" err="1" smtClean="0">
                <a:solidFill>
                  <a:schemeClr val="tx2"/>
                </a:solidFill>
                <a:latin typeface="+mj-lt"/>
                <a:ea typeface="+mj-ea"/>
                <a:cs typeface="+mj-cs"/>
              </a:rPr>
              <a:t>Initiatives</a:t>
            </a:r>
            <a:endParaRPr lang="es-ES" sz="4400" b="1" dirty="0">
              <a:solidFill>
                <a:schemeClr val="tx2"/>
              </a:solidFill>
              <a:latin typeface="+mj-lt"/>
              <a:ea typeface="+mj-ea"/>
              <a:cs typeface="+mj-cs"/>
            </a:endParaRPr>
          </a:p>
          <a:p>
            <a:pPr marL="0" indent="0" algn="ctr">
              <a:buNone/>
            </a:pPr>
            <a:r>
              <a:rPr lang="es-ES" sz="4400" b="1" dirty="0" smtClean="0">
                <a:solidFill>
                  <a:schemeClr val="tx2"/>
                </a:solidFill>
                <a:latin typeface="+mj-lt"/>
                <a:ea typeface="+mj-ea"/>
                <a:cs typeface="+mj-cs"/>
              </a:rPr>
              <a:t>June </a:t>
            </a:r>
            <a:r>
              <a:rPr lang="es-ES" sz="4400" b="1" dirty="0">
                <a:solidFill>
                  <a:schemeClr val="tx2"/>
                </a:solidFill>
                <a:latin typeface="+mj-lt"/>
                <a:ea typeface="+mj-ea"/>
                <a:cs typeface="+mj-cs"/>
              </a:rPr>
              <a:t>2015</a:t>
            </a:r>
          </a:p>
          <a:p>
            <a:pPr marL="0" indent="0" algn="ctr">
              <a:buNone/>
            </a:pPr>
            <a:endParaRPr lang="es-ES" b="1" dirty="0" smtClean="0"/>
          </a:p>
        </p:txBody>
      </p:sp>
    </p:spTree>
    <p:extLst>
      <p:ext uri="{BB962C8B-B14F-4D97-AF65-F5344CB8AC3E}">
        <p14:creationId xmlns:p14="http://schemas.microsoft.com/office/powerpoint/2010/main" val="3309516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4400" b="1" dirty="0" err="1" smtClean="0"/>
              <a:t>Initial</a:t>
            </a:r>
            <a:r>
              <a:rPr lang="es-ES" sz="4400" b="1" dirty="0" smtClean="0"/>
              <a:t> </a:t>
            </a:r>
            <a:r>
              <a:rPr lang="es-ES" sz="4400" b="1" dirty="0" err="1" smtClean="0"/>
              <a:t>Action</a:t>
            </a:r>
            <a:endParaRPr lang="es-ES" sz="4400" b="1" dirty="0"/>
          </a:p>
        </p:txBody>
      </p:sp>
      <p:sp>
        <p:nvSpPr>
          <p:cNvPr id="3" name="2 Marcador de contenido"/>
          <p:cNvSpPr>
            <a:spLocks noGrp="1"/>
          </p:cNvSpPr>
          <p:nvPr>
            <p:ph idx="1"/>
          </p:nvPr>
        </p:nvSpPr>
        <p:spPr/>
        <p:txBody>
          <a:bodyPr/>
          <a:lstStyle/>
          <a:p>
            <a:pPr marL="457200" lvl="1" indent="0">
              <a:buNone/>
            </a:pPr>
            <a:r>
              <a:rPr lang="en-GB" sz="2400" b="1" dirty="0" smtClean="0"/>
              <a:t>4 main strategies identified:</a:t>
            </a:r>
          </a:p>
          <a:p>
            <a:pPr marL="457200" lvl="1" indent="0">
              <a:buNone/>
            </a:pPr>
            <a:r>
              <a:rPr lang="en-GB" sz="2400" dirty="0" smtClean="0"/>
              <a:t>1.	Focus </a:t>
            </a:r>
            <a:r>
              <a:rPr lang="en-GB" sz="2400" dirty="0"/>
              <a:t>on reducing the lack of </a:t>
            </a:r>
            <a:r>
              <a:rPr lang="en-GB" sz="2400" dirty="0" smtClean="0"/>
              <a:t>	information </a:t>
            </a:r>
            <a:r>
              <a:rPr lang="en-GB" sz="2400" dirty="0"/>
              <a:t>/ Education.</a:t>
            </a:r>
          </a:p>
          <a:p>
            <a:pPr marL="457200" lvl="1" indent="0">
              <a:buNone/>
            </a:pPr>
            <a:r>
              <a:rPr lang="en-GB" sz="2400" dirty="0" smtClean="0"/>
              <a:t>2. Promotion </a:t>
            </a:r>
            <a:r>
              <a:rPr lang="en-GB" sz="2400" dirty="0"/>
              <a:t>of the positive experiences </a:t>
            </a:r>
            <a:r>
              <a:rPr lang="en-GB" sz="2400" dirty="0" smtClean="0"/>
              <a:t>	via </a:t>
            </a:r>
            <a:r>
              <a:rPr lang="en-GB" sz="2400" dirty="0"/>
              <a:t>case studies / Best practices.</a:t>
            </a:r>
          </a:p>
          <a:p>
            <a:pPr marL="457200" lvl="1" indent="0">
              <a:buNone/>
            </a:pPr>
            <a:r>
              <a:rPr lang="en-GB" sz="2400" dirty="0" smtClean="0"/>
              <a:t>3.	Initiation </a:t>
            </a:r>
            <a:r>
              <a:rPr lang="en-GB" sz="2400" dirty="0"/>
              <a:t>of steps to conquer the </a:t>
            </a:r>
            <a:r>
              <a:rPr lang="en-GB" sz="2400" dirty="0" smtClean="0"/>
              <a:t>	ideological </a:t>
            </a:r>
            <a:r>
              <a:rPr lang="en-GB" sz="2400" dirty="0"/>
              <a:t>myth.  </a:t>
            </a:r>
          </a:p>
          <a:p>
            <a:pPr marL="457200" lvl="1" indent="0">
              <a:buNone/>
            </a:pPr>
            <a:r>
              <a:rPr lang="en-GB" sz="2400" dirty="0" smtClean="0"/>
              <a:t>4.	Identification </a:t>
            </a:r>
            <a:r>
              <a:rPr lang="en-GB" sz="2400" dirty="0"/>
              <a:t>of legislative obstacles &amp; </a:t>
            </a:r>
            <a:r>
              <a:rPr lang="en-GB" sz="2400" dirty="0" smtClean="0"/>
              <a:t>	drafting </a:t>
            </a:r>
            <a:r>
              <a:rPr lang="en-GB" sz="2400" dirty="0"/>
              <a:t>of relevant legislative changes.</a:t>
            </a:r>
          </a:p>
          <a:p>
            <a:pPr marL="0" indent="0">
              <a:buNone/>
            </a:pPr>
            <a:endParaRPr lang="en-GB" sz="3200" dirty="0"/>
          </a:p>
          <a:p>
            <a:pPr marL="0" indent="0">
              <a:buNone/>
            </a:pPr>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1107437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4400" b="1" dirty="0" smtClean="0"/>
              <a:t>EU </a:t>
            </a:r>
            <a:r>
              <a:rPr lang="es-ES" sz="4400" b="1" dirty="0" err="1" smtClean="0"/>
              <a:t>Actions</a:t>
            </a:r>
            <a:r>
              <a:rPr lang="es-ES" sz="4400" b="1" dirty="0" smtClean="0"/>
              <a:t> – </a:t>
            </a:r>
            <a:r>
              <a:rPr lang="es-ES" sz="4400" b="1" dirty="0" err="1" smtClean="0"/>
              <a:t>Pilot</a:t>
            </a:r>
            <a:r>
              <a:rPr lang="es-ES" sz="4400" b="1" dirty="0" smtClean="0"/>
              <a:t> Project</a:t>
            </a:r>
            <a:endParaRPr lang="es-ES" sz="4400" b="1" dirty="0"/>
          </a:p>
        </p:txBody>
      </p:sp>
      <p:sp>
        <p:nvSpPr>
          <p:cNvPr id="3" name="2 Marcador de contenido"/>
          <p:cNvSpPr>
            <a:spLocks noGrp="1"/>
          </p:cNvSpPr>
          <p:nvPr>
            <p:ph idx="1"/>
          </p:nvPr>
        </p:nvSpPr>
        <p:spPr/>
        <p:txBody>
          <a:bodyPr/>
          <a:lstStyle/>
          <a:p>
            <a:pPr lvl="1"/>
            <a:r>
              <a:rPr lang="en-GB" sz="2400" dirty="0" smtClean="0"/>
              <a:t>The EU project “Implementation of the Pilot Project – Promotion of Employee Ownership and Participation”, therefore assesses EFP across the EU-28 and aims at the formulation of possible regulatory and non-regulatory actions to promote EFP at EU level.</a:t>
            </a:r>
          </a:p>
          <a:p>
            <a:pPr lvl="1"/>
            <a:r>
              <a:rPr lang="en-GB" sz="2400" dirty="0" smtClean="0"/>
              <a:t>The pilot project is part of the EC’s 2012 Action Plan on European Company Law and Corporate Governance.</a:t>
            </a:r>
            <a:endParaRPr lang="en-GB" sz="2400" dirty="0"/>
          </a:p>
          <a:p>
            <a:r>
              <a:rPr lang="en-GB" sz="3200" dirty="0"/>
              <a:t> </a:t>
            </a:r>
          </a:p>
          <a:p>
            <a:pPr marL="0" indent="0">
              <a:buNone/>
            </a:pPr>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37264570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EU </a:t>
            </a:r>
            <a:r>
              <a:rPr lang="es-ES" b="1" dirty="0" err="1" smtClean="0"/>
              <a:t>Actions</a:t>
            </a:r>
            <a:r>
              <a:rPr lang="es-ES" b="1" dirty="0" smtClean="0"/>
              <a:t> – </a:t>
            </a:r>
            <a:r>
              <a:rPr lang="es-ES" b="1" dirty="0" err="1" smtClean="0"/>
              <a:t>Conference</a:t>
            </a:r>
            <a:r>
              <a:rPr lang="es-ES" b="1" dirty="0" smtClean="0"/>
              <a:t> in </a:t>
            </a:r>
            <a:r>
              <a:rPr lang="es-ES" b="1" dirty="0" err="1" smtClean="0"/>
              <a:t>January</a:t>
            </a:r>
            <a:r>
              <a:rPr lang="es-ES" b="1" dirty="0" smtClean="0"/>
              <a:t> 2014</a:t>
            </a:r>
            <a:endParaRPr lang="es-ES" b="1" dirty="0"/>
          </a:p>
        </p:txBody>
      </p:sp>
      <p:sp>
        <p:nvSpPr>
          <p:cNvPr id="3" name="2 Marcador de contenido"/>
          <p:cNvSpPr>
            <a:spLocks noGrp="1"/>
          </p:cNvSpPr>
          <p:nvPr>
            <p:ph idx="1"/>
          </p:nvPr>
        </p:nvSpPr>
        <p:spPr/>
        <p:txBody>
          <a:bodyPr/>
          <a:lstStyle/>
          <a:p>
            <a:pPr marL="0" indent="0">
              <a:buNone/>
            </a:pPr>
            <a:r>
              <a:rPr lang="es-ES" sz="3600" dirty="0" smtClean="0"/>
              <a:t>As </a:t>
            </a:r>
            <a:r>
              <a:rPr lang="es-ES" sz="3600" dirty="0" err="1" smtClean="0"/>
              <a:t>part</a:t>
            </a:r>
            <a:r>
              <a:rPr lang="es-ES" sz="3600" dirty="0" smtClean="0"/>
              <a:t> of </a:t>
            </a:r>
            <a:r>
              <a:rPr lang="es-ES" sz="3600" dirty="0" err="1" smtClean="0"/>
              <a:t>the</a:t>
            </a:r>
            <a:r>
              <a:rPr lang="es-ES" sz="3600" dirty="0" smtClean="0"/>
              <a:t> </a:t>
            </a:r>
            <a:r>
              <a:rPr lang="es-ES" sz="3600" dirty="0" err="1" smtClean="0"/>
              <a:t>Pilot</a:t>
            </a:r>
            <a:r>
              <a:rPr lang="es-ES" sz="3600" dirty="0" smtClean="0"/>
              <a:t> Project, </a:t>
            </a:r>
            <a:r>
              <a:rPr lang="es-ES" sz="3600" dirty="0" err="1" smtClean="0"/>
              <a:t>the</a:t>
            </a:r>
            <a:r>
              <a:rPr lang="es-ES" sz="3600" dirty="0" smtClean="0"/>
              <a:t> </a:t>
            </a:r>
            <a:r>
              <a:rPr lang="es-ES" sz="3600" dirty="0" err="1"/>
              <a:t>c</a:t>
            </a:r>
            <a:r>
              <a:rPr lang="es-ES" sz="3600" dirty="0" err="1" smtClean="0"/>
              <a:t>onference</a:t>
            </a:r>
            <a:r>
              <a:rPr lang="es-ES" sz="3600" dirty="0" smtClean="0"/>
              <a:t> </a:t>
            </a:r>
            <a:r>
              <a:rPr lang="es-ES" sz="3600" dirty="0" err="1" smtClean="0"/>
              <a:t>Taking</a:t>
            </a:r>
            <a:r>
              <a:rPr lang="es-ES" sz="3600" dirty="0" smtClean="0"/>
              <a:t> </a:t>
            </a:r>
            <a:r>
              <a:rPr lang="es-ES" sz="3600" dirty="0" err="1" smtClean="0"/>
              <a:t>action</a:t>
            </a:r>
            <a:r>
              <a:rPr lang="es-ES" sz="3600" dirty="0" smtClean="0"/>
              <a:t>: </a:t>
            </a:r>
            <a:r>
              <a:rPr lang="es-ES" sz="3600" dirty="0" err="1"/>
              <a:t>P</a:t>
            </a:r>
            <a:r>
              <a:rPr lang="es-ES" sz="3600" dirty="0" err="1" smtClean="0"/>
              <a:t>romotion</a:t>
            </a:r>
            <a:r>
              <a:rPr lang="es-ES" sz="3600" dirty="0" smtClean="0"/>
              <a:t> of </a:t>
            </a:r>
            <a:r>
              <a:rPr lang="es-ES" sz="3600" dirty="0" err="1"/>
              <a:t>E</a:t>
            </a:r>
            <a:r>
              <a:rPr lang="es-ES" sz="3600" dirty="0" err="1" smtClean="0"/>
              <a:t>mployee</a:t>
            </a:r>
            <a:r>
              <a:rPr lang="es-ES" sz="3600" dirty="0" smtClean="0"/>
              <a:t> </a:t>
            </a:r>
            <a:r>
              <a:rPr lang="es-ES" sz="3600" dirty="0"/>
              <a:t>S</a:t>
            </a:r>
            <a:r>
              <a:rPr lang="es-ES" sz="3600" dirty="0" smtClean="0"/>
              <a:t>hare </a:t>
            </a:r>
            <a:r>
              <a:rPr lang="es-ES" sz="3600" dirty="0" err="1"/>
              <a:t>O</a:t>
            </a:r>
            <a:r>
              <a:rPr lang="es-ES" sz="3600" dirty="0" err="1" smtClean="0"/>
              <a:t>wnership</a:t>
            </a:r>
            <a:r>
              <a:rPr lang="es-ES" sz="3600" dirty="0" smtClean="0"/>
              <a:t> </a:t>
            </a:r>
            <a:r>
              <a:rPr lang="es-ES" sz="3600" dirty="0" err="1" smtClean="0"/>
              <a:t>was</a:t>
            </a:r>
            <a:r>
              <a:rPr lang="es-ES" sz="3600" dirty="0" smtClean="0"/>
              <a:t> </a:t>
            </a:r>
            <a:r>
              <a:rPr lang="es-ES" sz="3600" dirty="0" err="1" smtClean="0"/>
              <a:t>organised</a:t>
            </a:r>
            <a:r>
              <a:rPr lang="es-ES" sz="3600" dirty="0" smtClean="0"/>
              <a:t> </a:t>
            </a:r>
            <a:r>
              <a:rPr lang="es-ES" sz="3600" dirty="0" err="1" smtClean="0"/>
              <a:t>by</a:t>
            </a:r>
            <a:r>
              <a:rPr lang="es-ES" sz="3600" dirty="0" smtClean="0"/>
              <a:t> </a:t>
            </a:r>
            <a:r>
              <a:rPr lang="es-ES" sz="3600" dirty="0"/>
              <a:t>DG MARKT in </a:t>
            </a:r>
            <a:r>
              <a:rPr lang="es-ES" sz="3600" dirty="0" err="1"/>
              <a:t>January</a:t>
            </a:r>
            <a:r>
              <a:rPr lang="es-ES" sz="3600" dirty="0"/>
              <a:t> </a:t>
            </a:r>
            <a:r>
              <a:rPr lang="es-ES" sz="3600" dirty="0" smtClean="0"/>
              <a:t>2014</a:t>
            </a:r>
          </a:p>
          <a:p>
            <a:pPr marL="0" indent="0">
              <a:buNone/>
            </a:pPr>
            <a:endParaRPr lang="es-ES" sz="3600" dirty="0" smtClean="0"/>
          </a:p>
          <a:p>
            <a:r>
              <a:rPr lang="es-ES" sz="1400" dirty="0"/>
              <a:t>((https://</a:t>
            </a:r>
            <a:r>
              <a:rPr lang="es-ES" sz="1400" dirty="0" smtClean="0"/>
              <a:t>scic.ec.europa.eu/streaming/index.php?es=2&amp;sessionno=db095bd14b838cbf3abf886f492c721b)</a:t>
            </a:r>
          </a:p>
          <a:p>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4017534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4400" b="1" dirty="0" smtClean="0"/>
              <a:t>EU </a:t>
            </a:r>
            <a:r>
              <a:rPr lang="es-ES" sz="4400" b="1" dirty="0" err="1" smtClean="0"/>
              <a:t>Actions</a:t>
            </a:r>
            <a:endParaRPr lang="es-ES" sz="4400" b="1" dirty="0"/>
          </a:p>
        </p:txBody>
      </p:sp>
      <p:sp>
        <p:nvSpPr>
          <p:cNvPr id="3" name="2 Marcador de contenido"/>
          <p:cNvSpPr>
            <a:spLocks noGrp="1"/>
          </p:cNvSpPr>
          <p:nvPr>
            <p:ph idx="1"/>
          </p:nvPr>
        </p:nvSpPr>
        <p:spPr/>
        <p:txBody>
          <a:bodyPr/>
          <a:lstStyle/>
          <a:p>
            <a:r>
              <a:rPr lang="en-US" sz="2400" dirty="0" smtClean="0"/>
              <a:t>Study </a:t>
            </a:r>
            <a:r>
              <a:rPr lang="en-US" sz="2400" b="1" dirty="0"/>
              <a:t>The Promotion of Employee Ownership and Participation </a:t>
            </a:r>
            <a:r>
              <a:rPr lang="en-US" sz="2400" dirty="0"/>
              <a:t>commissioned by DG MARKT and prepared by the Inter-University Centre – Final Report </a:t>
            </a:r>
            <a:r>
              <a:rPr lang="en-US" sz="2400" dirty="0" smtClean="0"/>
              <a:t>was published in October 2014</a:t>
            </a:r>
          </a:p>
          <a:p>
            <a:r>
              <a:rPr lang="en-US" sz="2400" dirty="0"/>
              <a:t>The Commission has decided on a major restructuring of the new DG dealing with Internal Market, Industry, Entrepreneurship and SMEs which was created at the beginning of 2015 – DG Growth</a:t>
            </a:r>
            <a:endParaRPr lang="es-ES" sz="2400" dirty="0"/>
          </a:p>
          <a:p>
            <a:endParaRPr lang="en-US" sz="2400" dirty="0" smtClean="0"/>
          </a:p>
          <a:p>
            <a:endParaRPr lang="en-US" sz="2400" dirty="0" smtClean="0"/>
          </a:p>
          <a:p>
            <a:endParaRPr lang="en-US" sz="3600" dirty="0" smtClean="0"/>
          </a:p>
          <a:p>
            <a:pPr marL="0" indent="0">
              <a:buNone/>
            </a:pPr>
            <a:endParaRPr lang="es-ES" sz="3600" b="1" dirty="0"/>
          </a:p>
          <a:p>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740276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n-GB" sz="4400" b="1" dirty="0"/>
              <a:t>Five-Point </a:t>
            </a:r>
            <a:r>
              <a:rPr lang="en-GB" sz="4400" b="1" dirty="0" smtClean="0"/>
              <a:t>Plan</a:t>
            </a:r>
            <a:r>
              <a:rPr lang="en-GB" sz="4400" b="1" dirty="0"/>
              <a:t>:</a:t>
            </a:r>
          </a:p>
        </p:txBody>
      </p:sp>
      <p:sp>
        <p:nvSpPr>
          <p:cNvPr id="3" name="2 Marcador de contenido"/>
          <p:cNvSpPr>
            <a:spLocks noGrp="1"/>
          </p:cNvSpPr>
          <p:nvPr>
            <p:ph idx="1"/>
          </p:nvPr>
        </p:nvSpPr>
        <p:spPr/>
        <p:txBody>
          <a:bodyPr/>
          <a:lstStyle/>
          <a:p>
            <a:pPr marL="742950" indent="-742950">
              <a:buAutoNum type="arabicPeriod"/>
            </a:pPr>
            <a:r>
              <a:rPr lang="en-GB" sz="2400" b="1" dirty="0" smtClean="0"/>
              <a:t>Launch a Virtual Centre for EFP</a:t>
            </a:r>
          </a:p>
          <a:p>
            <a:pPr marL="742950" indent="-742950">
              <a:buFont typeface="Wingdings" pitchFamily="2" charset="2"/>
              <a:buAutoNum type="arabicPeriod"/>
            </a:pPr>
            <a:r>
              <a:rPr lang="es-ES" sz="2400" b="1" dirty="0" smtClean="0"/>
              <a:t>Set </a:t>
            </a:r>
            <a:r>
              <a:rPr lang="es-ES" sz="2400" b="1" dirty="0"/>
              <a:t>up a </a:t>
            </a:r>
            <a:r>
              <a:rPr lang="es-ES" sz="2400" b="1" dirty="0" err="1"/>
              <a:t>Commission</a:t>
            </a:r>
            <a:r>
              <a:rPr lang="es-ES" sz="2400" b="1" dirty="0"/>
              <a:t> </a:t>
            </a:r>
            <a:r>
              <a:rPr lang="es-ES" sz="2400" b="1" dirty="0" err="1"/>
              <a:t>Expert</a:t>
            </a:r>
            <a:r>
              <a:rPr lang="es-ES" sz="2400" b="1" dirty="0"/>
              <a:t> </a:t>
            </a:r>
            <a:r>
              <a:rPr lang="es-ES" sz="2400" b="1" dirty="0" err="1" smtClean="0"/>
              <a:t>Group</a:t>
            </a:r>
            <a:endParaRPr lang="es-ES" sz="2400" b="1" dirty="0" smtClean="0"/>
          </a:p>
          <a:p>
            <a:pPr marL="742950" indent="-742950">
              <a:buFont typeface="Wingdings" pitchFamily="2" charset="2"/>
              <a:buAutoNum type="arabicPeriod"/>
            </a:pPr>
            <a:r>
              <a:rPr lang="es-ES" sz="2400" b="1" dirty="0" err="1" smtClean="0"/>
              <a:t>Implement</a:t>
            </a:r>
            <a:r>
              <a:rPr lang="es-ES" sz="2400" b="1" dirty="0" smtClean="0"/>
              <a:t> </a:t>
            </a:r>
            <a:r>
              <a:rPr lang="es-ES" sz="2400" b="1" dirty="0" err="1" smtClean="0"/>
              <a:t>an</a:t>
            </a:r>
            <a:r>
              <a:rPr lang="es-ES" sz="2400" b="1" dirty="0" smtClean="0"/>
              <a:t> </a:t>
            </a:r>
            <a:r>
              <a:rPr lang="es-ES" sz="2400" b="1" dirty="0" err="1" smtClean="0"/>
              <a:t>Action</a:t>
            </a:r>
            <a:r>
              <a:rPr lang="es-ES" sz="2400" b="1" dirty="0" smtClean="0"/>
              <a:t> </a:t>
            </a:r>
            <a:r>
              <a:rPr lang="es-ES" sz="2400" b="1" dirty="0" err="1" smtClean="0"/>
              <a:t>Program</a:t>
            </a:r>
            <a:r>
              <a:rPr lang="es-ES" sz="2400" b="1" dirty="0" smtClean="0"/>
              <a:t> </a:t>
            </a:r>
            <a:r>
              <a:rPr lang="es-ES" sz="2400" b="1" dirty="0" err="1" smtClean="0"/>
              <a:t>to</a:t>
            </a:r>
            <a:r>
              <a:rPr lang="es-ES" sz="2400" b="1" dirty="0" smtClean="0"/>
              <a:t> </a:t>
            </a:r>
            <a:r>
              <a:rPr lang="es-ES" sz="2400" b="1" dirty="0" err="1" smtClean="0"/>
              <a:t>raise</a:t>
            </a:r>
            <a:r>
              <a:rPr lang="es-ES" sz="2400" b="1" dirty="0" smtClean="0"/>
              <a:t> </a:t>
            </a:r>
            <a:r>
              <a:rPr lang="es-ES" sz="2400" b="1" dirty="0" err="1" smtClean="0"/>
              <a:t>awareness</a:t>
            </a:r>
            <a:endParaRPr lang="es-ES" sz="2400" b="1" dirty="0" smtClean="0"/>
          </a:p>
          <a:p>
            <a:pPr marL="742950" indent="-742950">
              <a:buFont typeface="Wingdings" pitchFamily="2" charset="2"/>
              <a:buAutoNum type="arabicPeriod"/>
            </a:pPr>
            <a:r>
              <a:rPr lang="es-ES" sz="2400" b="1" dirty="0" err="1" smtClean="0"/>
              <a:t>Launch</a:t>
            </a:r>
            <a:r>
              <a:rPr lang="es-ES" sz="2400" b="1" dirty="0" smtClean="0"/>
              <a:t> of </a:t>
            </a:r>
            <a:r>
              <a:rPr lang="es-ES" sz="2400" b="1" dirty="0" err="1" smtClean="0"/>
              <a:t>Code</a:t>
            </a:r>
            <a:r>
              <a:rPr lang="es-ES" sz="2400" b="1" dirty="0" smtClean="0"/>
              <a:t> of </a:t>
            </a:r>
            <a:r>
              <a:rPr lang="es-ES" sz="2400" b="1" dirty="0" err="1" smtClean="0"/>
              <a:t>Conduct</a:t>
            </a:r>
            <a:endParaRPr lang="es-ES" sz="2400" b="1" dirty="0" smtClean="0"/>
          </a:p>
          <a:p>
            <a:pPr marL="742950" indent="-742950">
              <a:buFont typeface="Wingdings" pitchFamily="2" charset="2"/>
              <a:buAutoNum type="arabicPeriod"/>
            </a:pPr>
            <a:r>
              <a:rPr lang="es-ES" sz="2400" b="1" dirty="0" err="1" smtClean="0"/>
              <a:t>Legislative</a:t>
            </a:r>
            <a:r>
              <a:rPr lang="es-ES" sz="2400" b="1" dirty="0" smtClean="0"/>
              <a:t> </a:t>
            </a:r>
            <a:r>
              <a:rPr lang="es-ES" sz="2400" b="1" dirty="0" err="1" smtClean="0"/>
              <a:t>proposal</a:t>
            </a:r>
            <a:r>
              <a:rPr lang="es-ES" sz="2400" b="1" dirty="0" smtClean="0"/>
              <a:t> </a:t>
            </a:r>
            <a:r>
              <a:rPr lang="es-ES" sz="2400" b="1" dirty="0" err="1" smtClean="0"/>
              <a:t>for</a:t>
            </a:r>
            <a:r>
              <a:rPr lang="es-ES" sz="2400" b="1" dirty="0" smtClean="0"/>
              <a:t> a </a:t>
            </a:r>
            <a:r>
              <a:rPr lang="es-ES" sz="2400" b="1" dirty="0" err="1" smtClean="0"/>
              <a:t>Common</a:t>
            </a:r>
            <a:r>
              <a:rPr lang="es-ES" sz="2400" b="1" dirty="0" smtClean="0"/>
              <a:t> </a:t>
            </a:r>
            <a:r>
              <a:rPr lang="es-ES" sz="2400" b="1" dirty="0" err="1" smtClean="0"/>
              <a:t>Optional</a:t>
            </a:r>
            <a:r>
              <a:rPr lang="es-ES" sz="2400" b="1" dirty="0" smtClean="0"/>
              <a:t> </a:t>
            </a:r>
            <a:r>
              <a:rPr lang="es-ES" sz="2400" b="1" dirty="0" err="1" smtClean="0"/>
              <a:t>European</a:t>
            </a:r>
            <a:r>
              <a:rPr lang="es-ES" sz="2400" b="1" dirty="0" smtClean="0"/>
              <a:t> </a:t>
            </a:r>
            <a:r>
              <a:rPr lang="es-ES" sz="2400" b="1" dirty="0" err="1"/>
              <a:t>Regime</a:t>
            </a:r>
            <a:endParaRPr lang="es-ES" sz="2400" b="1" dirty="0"/>
          </a:p>
          <a:p>
            <a:pPr marL="0" lvl="0" indent="0">
              <a:buNone/>
            </a:pPr>
            <a:r>
              <a:rPr lang="cs-CZ" sz="2400" b="1" dirty="0" smtClean="0"/>
              <a:t>	</a:t>
            </a:r>
            <a:r>
              <a:rPr lang="en-GB" sz="2400" b="1" dirty="0" smtClean="0"/>
              <a:t>Study </a:t>
            </a:r>
            <a:r>
              <a:rPr lang="en-GB" sz="2400" b="1" dirty="0"/>
              <a:t>tax benefits for </a:t>
            </a:r>
            <a:r>
              <a:rPr lang="en-GB" sz="2400" b="1" dirty="0"/>
              <a:t>EFP. </a:t>
            </a:r>
            <a:r>
              <a:rPr lang="en-GB" sz="2400" b="1" dirty="0"/>
              <a:t>Even if </a:t>
            </a:r>
            <a:r>
              <a:rPr lang="cs-CZ" sz="2400" b="1" dirty="0" smtClean="0"/>
              <a:t>	</a:t>
            </a:r>
            <a:r>
              <a:rPr lang="en-GB" sz="2400" b="1" dirty="0" smtClean="0"/>
              <a:t>they </a:t>
            </a:r>
            <a:r>
              <a:rPr lang="en-GB" sz="2400" b="1" dirty="0"/>
              <a:t>are modest,, they can have a </a:t>
            </a:r>
            <a:r>
              <a:rPr lang="cs-CZ" sz="2400" b="1" dirty="0" smtClean="0"/>
              <a:t>	</a:t>
            </a:r>
            <a:r>
              <a:rPr lang="en-GB" sz="2400" b="1" dirty="0" smtClean="0"/>
              <a:t>significant </a:t>
            </a:r>
            <a:r>
              <a:rPr lang="en-GB" sz="2400" b="1" dirty="0"/>
              <a:t>incentive </a:t>
            </a:r>
            <a:r>
              <a:rPr lang="en-GB" sz="2400" b="1" dirty="0" smtClean="0"/>
              <a:t>effect</a:t>
            </a:r>
            <a:r>
              <a:rPr lang="cs-CZ" sz="2400" b="1" dirty="0" smtClean="0"/>
              <a:t>“</a:t>
            </a:r>
            <a:r>
              <a:rPr lang="en-GB" sz="2400" b="1" dirty="0" smtClean="0"/>
              <a:t>. </a:t>
            </a:r>
            <a:endParaRPr lang="en-GB" sz="2400" b="1" dirty="0"/>
          </a:p>
          <a:p>
            <a:pPr marL="0" indent="0">
              <a:buNone/>
            </a:pPr>
            <a:endParaRPr lang="es-ES" sz="2800" b="1" dirty="0"/>
          </a:p>
          <a:p>
            <a:endParaRPr lang="es-ES" sz="2800" b="1" dirty="0"/>
          </a:p>
          <a:p>
            <a:endParaRPr lang="es-ES" sz="2800" b="1" dirty="0"/>
          </a:p>
          <a:p>
            <a:pPr marL="0" indent="0">
              <a:buNone/>
            </a:pPr>
            <a:endParaRPr lang="es-ES" sz="2800" b="1" dirty="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3077508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1143000"/>
          </a:xfrm>
        </p:spPr>
        <p:txBody>
          <a:bodyPr>
            <a:normAutofit fontScale="90000"/>
          </a:bodyPr>
          <a:lstStyle/>
          <a:p>
            <a:r>
              <a:rPr lang="es-ES" sz="4900" b="1" dirty="0" smtClean="0"/>
              <a:t>      </a:t>
            </a:r>
            <a:r>
              <a:rPr lang="en-GB" sz="5400" b="1" dirty="0"/>
              <a:t>Five-Point </a:t>
            </a:r>
            <a:r>
              <a:rPr lang="en-GB" sz="5400" b="1" dirty="0" smtClean="0"/>
              <a:t>Plan</a:t>
            </a:r>
            <a:r>
              <a:rPr lang="en-GB" sz="5400" b="1" dirty="0"/>
              <a:t>:</a:t>
            </a:r>
            <a:r>
              <a:rPr lang="es-ES" b="1" dirty="0" smtClean="0"/>
              <a:t/>
            </a:r>
            <a:br>
              <a:rPr lang="es-ES" b="1" dirty="0" smtClean="0"/>
            </a:br>
            <a:endParaRPr lang="es-ES" dirty="0"/>
          </a:p>
        </p:txBody>
      </p:sp>
      <p:sp>
        <p:nvSpPr>
          <p:cNvPr id="3" name="2 Marcador de contenido"/>
          <p:cNvSpPr>
            <a:spLocks noGrp="1"/>
          </p:cNvSpPr>
          <p:nvPr>
            <p:ph idx="1"/>
          </p:nvPr>
        </p:nvSpPr>
        <p:spPr>
          <a:xfrm>
            <a:off x="1370013" y="1700808"/>
            <a:ext cx="7313612" cy="4241205"/>
          </a:xfrm>
        </p:spPr>
        <p:txBody>
          <a:bodyPr/>
          <a:lstStyle/>
          <a:p>
            <a:pPr marL="0" indent="0">
              <a:buNone/>
            </a:pPr>
            <a:r>
              <a:rPr lang="en-GB" sz="3200" dirty="0" smtClean="0"/>
              <a:t>1. </a:t>
            </a:r>
            <a:r>
              <a:rPr lang="en-GB" sz="2800" b="1" dirty="0" smtClean="0"/>
              <a:t>Launch </a:t>
            </a:r>
            <a:r>
              <a:rPr lang="en-GB" sz="2800" b="1" dirty="0"/>
              <a:t>a Virtual Centre for EFP</a:t>
            </a:r>
          </a:p>
          <a:p>
            <a:r>
              <a:rPr lang="es-ES" sz="2800" b="1" dirty="0" err="1" smtClean="0"/>
              <a:t>Action</a:t>
            </a:r>
            <a:r>
              <a:rPr lang="es-ES" sz="2800" b="1" dirty="0" smtClean="0"/>
              <a:t> 1:</a:t>
            </a:r>
            <a:r>
              <a:rPr lang="es-ES" sz="2800" dirty="0" smtClean="0"/>
              <a:t> </a:t>
            </a:r>
            <a:r>
              <a:rPr lang="es-ES" sz="2800" dirty="0" err="1" smtClean="0"/>
              <a:t>Provide</a:t>
            </a:r>
            <a:r>
              <a:rPr lang="es-ES" sz="2800" dirty="0" smtClean="0"/>
              <a:t> </a:t>
            </a:r>
            <a:r>
              <a:rPr lang="es-ES" sz="2800" dirty="0" err="1" smtClean="0"/>
              <a:t>an</a:t>
            </a:r>
            <a:r>
              <a:rPr lang="es-ES" sz="2800" dirty="0" smtClean="0"/>
              <a:t> online </a:t>
            </a:r>
            <a:r>
              <a:rPr lang="es-ES" sz="2800" dirty="0" err="1" smtClean="0"/>
              <a:t>tool</a:t>
            </a:r>
            <a:r>
              <a:rPr lang="es-ES" sz="2800" dirty="0" smtClean="0"/>
              <a:t> </a:t>
            </a:r>
            <a:r>
              <a:rPr lang="es-ES" sz="2800" dirty="0" err="1" smtClean="0"/>
              <a:t>that</a:t>
            </a:r>
            <a:r>
              <a:rPr lang="es-ES" sz="2800" dirty="0" smtClean="0"/>
              <a:t> </a:t>
            </a:r>
            <a:r>
              <a:rPr lang="es-ES" sz="2800" dirty="0" err="1" smtClean="0"/>
              <a:t>could</a:t>
            </a:r>
            <a:r>
              <a:rPr lang="es-ES" sz="2800" dirty="0" smtClean="0"/>
              <a:t> be </a:t>
            </a:r>
            <a:r>
              <a:rPr lang="es-ES" sz="2800" dirty="0" err="1" smtClean="0"/>
              <a:t>uploaded</a:t>
            </a:r>
            <a:r>
              <a:rPr lang="es-ES" sz="2800" dirty="0" smtClean="0"/>
              <a:t> </a:t>
            </a:r>
            <a:r>
              <a:rPr lang="es-ES" sz="2800" dirty="0" err="1" smtClean="0"/>
              <a:t>on</a:t>
            </a:r>
            <a:r>
              <a:rPr lang="es-ES" sz="2800" dirty="0" smtClean="0"/>
              <a:t> </a:t>
            </a:r>
            <a:r>
              <a:rPr lang="es-ES" sz="2800" dirty="0" err="1" smtClean="0"/>
              <a:t>different</a:t>
            </a:r>
            <a:r>
              <a:rPr lang="es-ES" sz="2800" dirty="0" smtClean="0"/>
              <a:t> </a:t>
            </a:r>
            <a:r>
              <a:rPr lang="es-ES" sz="2800" dirty="0" err="1" smtClean="0"/>
              <a:t>websites</a:t>
            </a:r>
            <a:r>
              <a:rPr lang="es-ES" sz="2800" dirty="0" smtClean="0"/>
              <a:t>, </a:t>
            </a:r>
            <a:r>
              <a:rPr lang="es-ES" sz="2800" dirty="0" err="1" smtClean="0"/>
              <a:t>giving</a:t>
            </a:r>
            <a:r>
              <a:rPr lang="es-ES" sz="2800" dirty="0" smtClean="0"/>
              <a:t> </a:t>
            </a:r>
            <a:r>
              <a:rPr lang="es-ES" sz="2800" dirty="0" err="1" smtClean="0"/>
              <a:t>easy</a:t>
            </a:r>
            <a:r>
              <a:rPr lang="es-ES" sz="2800" dirty="0" smtClean="0"/>
              <a:t> </a:t>
            </a:r>
            <a:r>
              <a:rPr lang="es-ES" sz="2800" dirty="0" err="1" smtClean="0"/>
              <a:t>access</a:t>
            </a:r>
            <a:r>
              <a:rPr lang="es-ES" sz="2800" dirty="0" smtClean="0"/>
              <a:t> to </a:t>
            </a:r>
            <a:r>
              <a:rPr lang="es-ES" sz="2800" dirty="0" err="1" smtClean="0"/>
              <a:t>information</a:t>
            </a:r>
            <a:r>
              <a:rPr lang="es-ES" sz="2800" dirty="0" smtClean="0"/>
              <a:t> </a:t>
            </a:r>
            <a:r>
              <a:rPr lang="es-ES" sz="2800" dirty="0" err="1" smtClean="0"/>
              <a:t>on</a:t>
            </a:r>
            <a:r>
              <a:rPr lang="es-ES" sz="2800" dirty="0" smtClean="0"/>
              <a:t> EFP </a:t>
            </a:r>
            <a:r>
              <a:rPr lang="es-ES" sz="2800" dirty="0" err="1" smtClean="0"/>
              <a:t>across</a:t>
            </a:r>
            <a:r>
              <a:rPr lang="es-ES" sz="2800" dirty="0" smtClean="0"/>
              <a:t> </a:t>
            </a:r>
            <a:r>
              <a:rPr lang="es-ES" sz="2800" dirty="0" err="1" smtClean="0"/>
              <a:t>the</a:t>
            </a:r>
            <a:r>
              <a:rPr lang="es-ES" sz="2800" dirty="0" smtClean="0"/>
              <a:t> EU-28 </a:t>
            </a:r>
          </a:p>
          <a:p>
            <a:r>
              <a:rPr lang="es-ES" sz="2800" b="1" dirty="0" err="1" smtClean="0"/>
              <a:t>Action</a:t>
            </a:r>
            <a:r>
              <a:rPr lang="es-ES" sz="2800" b="1" dirty="0" smtClean="0"/>
              <a:t> 2: </a:t>
            </a:r>
            <a:r>
              <a:rPr lang="es-ES" sz="2800" dirty="0" err="1" smtClean="0"/>
              <a:t>Include</a:t>
            </a:r>
            <a:r>
              <a:rPr lang="es-ES" sz="2800" dirty="0" smtClean="0"/>
              <a:t> </a:t>
            </a:r>
            <a:r>
              <a:rPr lang="es-ES" sz="2800" dirty="0" err="1" smtClean="0"/>
              <a:t>an</a:t>
            </a:r>
            <a:r>
              <a:rPr lang="es-ES" sz="2800" dirty="0" smtClean="0"/>
              <a:t> </a:t>
            </a:r>
            <a:r>
              <a:rPr lang="es-ES" sz="2800" dirty="0" err="1" smtClean="0"/>
              <a:t>effective</a:t>
            </a:r>
            <a:r>
              <a:rPr lang="es-ES" sz="2800" dirty="0" smtClean="0"/>
              <a:t> </a:t>
            </a:r>
            <a:r>
              <a:rPr lang="es-ES" sz="2800" dirty="0" err="1" smtClean="0"/>
              <a:t>tax</a:t>
            </a:r>
            <a:r>
              <a:rPr lang="es-ES" sz="2800" dirty="0" smtClean="0"/>
              <a:t> </a:t>
            </a:r>
            <a:r>
              <a:rPr lang="es-ES" sz="2800" dirty="0" err="1" smtClean="0"/>
              <a:t>rate</a:t>
            </a:r>
            <a:r>
              <a:rPr lang="es-ES" sz="2800" dirty="0" smtClean="0"/>
              <a:t> </a:t>
            </a:r>
            <a:r>
              <a:rPr lang="es-ES" sz="2800" dirty="0" err="1" smtClean="0"/>
              <a:t>calculator</a:t>
            </a:r>
            <a:r>
              <a:rPr lang="es-ES" sz="2800" dirty="0" smtClean="0"/>
              <a:t> as a </a:t>
            </a:r>
            <a:r>
              <a:rPr lang="es-ES" sz="2800" dirty="0" err="1" smtClean="0"/>
              <a:t>complementary</a:t>
            </a:r>
            <a:r>
              <a:rPr lang="es-ES" sz="2800" dirty="0" smtClean="0"/>
              <a:t> </a:t>
            </a:r>
            <a:r>
              <a:rPr lang="es-ES" sz="2800" dirty="0" err="1" smtClean="0"/>
              <a:t>decision</a:t>
            </a:r>
            <a:r>
              <a:rPr lang="es-ES" sz="2800" dirty="0" smtClean="0"/>
              <a:t> – </a:t>
            </a:r>
            <a:r>
              <a:rPr lang="es-ES" sz="2800" dirty="0" err="1" smtClean="0"/>
              <a:t>making</a:t>
            </a:r>
            <a:r>
              <a:rPr lang="es-ES" sz="2800" dirty="0" smtClean="0"/>
              <a:t> </a:t>
            </a:r>
            <a:r>
              <a:rPr lang="es-ES" sz="2800" dirty="0" err="1" smtClean="0"/>
              <a:t>tool</a:t>
            </a:r>
            <a:r>
              <a:rPr lang="es-ES" sz="2800" dirty="0" smtClean="0"/>
              <a:t> </a:t>
            </a:r>
            <a:r>
              <a:rPr lang="es-ES" sz="2800" dirty="0" err="1" smtClean="0"/>
              <a:t>comparing</a:t>
            </a:r>
            <a:r>
              <a:rPr lang="es-ES" sz="2800" dirty="0" smtClean="0"/>
              <a:t> social </a:t>
            </a:r>
            <a:r>
              <a:rPr lang="es-ES" sz="2800" dirty="0" err="1" smtClean="0"/>
              <a:t>security</a:t>
            </a:r>
            <a:r>
              <a:rPr lang="es-ES" sz="2800" dirty="0" smtClean="0"/>
              <a:t> </a:t>
            </a:r>
            <a:r>
              <a:rPr lang="es-ES" sz="2800" dirty="0" err="1" smtClean="0"/>
              <a:t>contributions</a:t>
            </a:r>
            <a:r>
              <a:rPr lang="es-ES" sz="2800" dirty="0" smtClean="0"/>
              <a:t> and </a:t>
            </a:r>
            <a:r>
              <a:rPr lang="es-ES" sz="2800" dirty="0" err="1" smtClean="0"/>
              <a:t>taxation</a:t>
            </a:r>
            <a:r>
              <a:rPr lang="es-ES" sz="2800" dirty="0" smtClean="0"/>
              <a:t> of EFP in </a:t>
            </a:r>
            <a:r>
              <a:rPr lang="es-ES" sz="2800" dirty="0" err="1" smtClean="0"/>
              <a:t>the</a:t>
            </a:r>
            <a:r>
              <a:rPr lang="es-ES" sz="2800" dirty="0" smtClean="0"/>
              <a:t> 28 </a:t>
            </a:r>
            <a:r>
              <a:rPr lang="es-ES" sz="2800" dirty="0" err="1" smtClean="0"/>
              <a:t>Member</a:t>
            </a:r>
            <a:r>
              <a:rPr lang="es-ES" sz="2800" dirty="0" smtClean="0"/>
              <a:t> </a:t>
            </a:r>
            <a:r>
              <a:rPr lang="es-ES" sz="2800" dirty="0" err="1" smtClean="0"/>
              <a:t>States</a:t>
            </a:r>
            <a:endParaRPr lang="es-ES" sz="2800" dirty="0"/>
          </a:p>
        </p:txBody>
      </p:sp>
    </p:spTree>
    <p:extLst>
      <p:ext uri="{BB962C8B-B14F-4D97-AF65-F5344CB8AC3E}">
        <p14:creationId xmlns:p14="http://schemas.microsoft.com/office/powerpoint/2010/main" val="35597889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n-GB" sz="4400" b="1" dirty="0" smtClean="0"/>
              <a:t>Five-Point Plan</a:t>
            </a:r>
            <a:r>
              <a:rPr lang="en-GB" sz="4400" b="1" dirty="0"/>
              <a:t>:</a:t>
            </a:r>
          </a:p>
        </p:txBody>
      </p:sp>
      <p:sp>
        <p:nvSpPr>
          <p:cNvPr id="3" name="2 Marcador de contenido"/>
          <p:cNvSpPr>
            <a:spLocks noGrp="1"/>
          </p:cNvSpPr>
          <p:nvPr>
            <p:ph idx="1"/>
          </p:nvPr>
        </p:nvSpPr>
        <p:spPr/>
        <p:txBody>
          <a:bodyPr/>
          <a:lstStyle/>
          <a:p>
            <a:pPr marL="0" indent="0">
              <a:buNone/>
            </a:pPr>
            <a:r>
              <a:rPr lang="es-ES" sz="2800" b="1" dirty="0" smtClean="0"/>
              <a:t>2. Set </a:t>
            </a:r>
            <a:r>
              <a:rPr lang="es-ES" sz="2800" b="1" dirty="0"/>
              <a:t>up a </a:t>
            </a:r>
            <a:r>
              <a:rPr lang="es-ES" sz="2800" b="1" dirty="0" err="1"/>
              <a:t>Commission</a:t>
            </a:r>
            <a:r>
              <a:rPr lang="es-ES" sz="2800" b="1" dirty="0"/>
              <a:t> </a:t>
            </a:r>
            <a:r>
              <a:rPr lang="es-ES" sz="2800" b="1" dirty="0" err="1"/>
              <a:t>Expert</a:t>
            </a:r>
            <a:r>
              <a:rPr lang="es-ES" sz="2800" b="1" dirty="0"/>
              <a:t> </a:t>
            </a:r>
            <a:r>
              <a:rPr lang="es-ES" sz="2800" b="1" dirty="0" err="1" smtClean="0"/>
              <a:t>Group</a:t>
            </a:r>
            <a:endParaRPr lang="es-ES" sz="2800" b="1" dirty="0" smtClean="0"/>
          </a:p>
          <a:p>
            <a:pPr marL="0" indent="0">
              <a:buNone/>
            </a:pPr>
            <a:r>
              <a:rPr lang="es-ES" sz="2000" b="1" dirty="0" err="1" smtClean="0"/>
              <a:t>Action</a:t>
            </a:r>
            <a:r>
              <a:rPr lang="es-ES" sz="2000" b="1" dirty="0" smtClean="0"/>
              <a:t> 3:</a:t>
            </a:r>
            <a:r>
              <a:rPr lang="es-ES" sz="2000" dirty="0" smtClean="0"/>
              <a:t> Set up </a:t>
            </a:r>
            <a:r>
              <a:rPr lang="es-ES" sz="2000" dirty="0" err="1" smtClean="0"/>
              <a:t>an</a:t>
            </a:r>
            <a:r>
              <a:rPr lang="es-ES" sz="2000" dirty="0" smtClean="0"/>
              <a:t> </a:t>
            </a:r>
            <a:r>
              <a:rPr lang="es-ES" sz="2000" dirty="0" err="1" smtClean="0"/>
              <a:t>expert</a:t>
            </a:r>
            <a:r>
              <a:rPr lang="es-ES" sz="2000" dirty="0" smtClean="0"/>
              <a:t> </a:t>
            </a:r>
            <a:r>
              <a:rPr lang="es-ES" sz="2000" dirty="0" err="1" smtClean="0"/>
              <a:t>group</a:t>
            </a:r>
            <a:r>
              <a:rPr lang="es-ES" sz="2000" dirty="0" smtClean="0"/>
              <a:t> </a:t>
            </a:r>
            <a:r>
              <a:rPr lang="es-ES" sz="2000" dirty="0" err="1" smtClean="0"/>
              <a:t>on</a:t>
            </a:r>
            <a:r>
              <a:rPr lang="es-ES" sz="2000" dirty="0" smtClean="0"/>
              <a:t> EFP </a:t>
            </a:r>
            <a:r>
              <a:rPr lang="es-ES" sz="2000" dirty="0" err="1" smtClean="0"/>
              <a:t>with</a:t>
            </a:r>
            <a:r>
              <a:rPr lang="es-ES" sz="2000" dirty="0" smtClean="0"/>
              <a:t> </a:t>
            </a:r>
            <a:r>
              <a:rPr lang="es-ES" sz="2000" dirty="0" err="1" smtClean="0"/>
              <a:t>the</a:t>
            </a:r>
            <a:r>
              <a:rPr lang="es-ES" sz="2000" dirty="0" smtClean="0"/>
              <a:t> </a:t>
            </a:r>
            <a:r>
              <a:rPr lang="es-ES" sz="2000" dirty="0" err="1" smtClean="0"/>
              <a:t>following</a:t>
            </a:r>
            <a:r>
              <a:rPr lang="es-ES" sz="2000" dirty="0" smtClean="0"/>
              <a:t> </a:t>
            </a:r>
            <a:r>
              <a:rPr lang="es-ES" sz="2000" dirty="0" err="1" smtClean="0"/>
              <a:t>tasks</a:t>
            </a:r>
            <a:r>
              <a:rPr lang="es-ES" sz="2000" dirty="0" smtClean="0"/>
              <a:t>:</a:t>
            </a:r>
          </a:p>
          <a:p>
            <a:r>
              <a:rPr lang="es-ES" sz="2000" dirty="0" err="1" smtClean="0"/>
              <a:t>Give</a:t>
            </a:r>
            <a:r>
              <a:rPr lang="es-ES" sz="2000" dirty="0" smtClean="0"/>
              <a:t> regular </a:t>
            </a:r>
            <a:r>
              <a:rPr lang="es-ES" sz="2000" dirty="0" err="1" smtClean="0"/>
              <a:t>policy</a:t>
            </a:r>
            <a:r>
              <a:rPr lang="es-ES" sz="2000" dirty="0" smtClean="0"/>
              <a:t> </a:t>
            </a:r>
            <a:r>
              <a:rPr lang="es-ES" sz="2000" dirty="0" err="1" smtClean="0"/>
              <a:t>recommendaitons</a:t>
            </a:r>
            <a:r>
              <a:rPr lang="es-ES" sz="2000" dirty="0" smtClean="0"/>
              <a:t> </a:t>
            </a:r>
            <a:r>
              <a:rPr lang="es-ES" sz="2000" dirty="0" err="1" smtClean="0"/>
              <a:t>an</a:t>
            </a:r>
            <a:r>
              <a:rPr lang="es-ES" sz="2000" dirty="0" smtClean="0"/>
              <a:t> EFP </a:t>
            </a:r>
            <a:r>
              <a:rPr lang="es-ES" sz="2000" dirty="0" err="1" smtClean="0"/>
              <a:t>on</a:t>
            </a:r>
            <a:r>
              <a:rPr lang="es-ES" sz="2000" dirty="0" smtClean="0"/>
              <a:t> </a:t>
            </a:r>
            <a:r>
              <a:rPr lang="es-ES" sz="2000" dirty="0" err="1" smtClean="0"/>
              <a:t>the</a:t>
            </a:r>
            <a:r>
              <a:rPr lang="es-ES" sz="2000" dirty="0" smtClean="0"/>
              <a:t> </a:t>
            </a:r>
            <a:r>
              <a:rPr lang="es-ES" sz="2000" dirty="0" err="1" smtClean="0"/>
              <a:t>basis</a:t>
            </a:r>
            <a:r>
              <a:rPr lang="es-ES" sz="2000" dirty="0" smtClean="0"/>
              <a:t> of </a:t>
            </a:r>
            <a:r>
              <a:rPr lang="es-ES" sz="2000" dirty="0" err="1" smtClean="0"/>
              <a:t>best</a:t>
            </a:r>
            <a:r>
              <a:rPr lang="es-ES" sz="2000" dirty="0" smtClean="0"/>
              <a:t> </a:t>
            </a:r>
            <a:r>
              <a:rPr lang="es-ES" sz="2000" dirty="0" err="1" smtClean="0"/>
              <a:t>practice</a:t>
            </a:r>
            <a:r>
              <a:rPr lang="es-ES" sz="2000" dirty="0" smtClean="0"/>
              <a:t> and </a:t>
            </a:r>
            <a:r>
              <a:rPr lang="es-ES" sz="2000" dirty="0" err="1" smtClean="0"/>
              <a:t>update</a:t>
            </a:r>
            <a:r>
              <a:rPr lang="es-ES" sz="2000" dirty="0" smtClean="0"/>
              <a:t> </a:t>
            </a:r>
            <a:r>
              <a:rPr lang="es-ES" sz="2000" dirty="0" err="1" smtClean="0"/>
              <a:t>the</a:t>
            </a:r>
            <a:r>
              <a:rPr lang="es-ES" sz="2000" dirty="0" smtClean="0"/>
              <a:t> </a:t>
            </a:r>
            <a:r>
              <a:rPr lang="es-ES" sz="2000" dirty="0" err="1" smtClean="0"/>
              <a:t>information</a:t>
            </a:r>
            <a:r>
              <a:rPr lang="es-ES" sz="2000" dirty="0" smtClean="0"/>
              <a:t> </a:t>
            </a:r>
            <a:r>
              <a:rPr lang="es-ES" sz="2000" dirty="0" err="1" smtClean="0"/>
              <a:t>on</a:t>
            </a:r>
            <a:r>
              <a:rPr lang="es-ES" sz="2000" dirty="0" smtClean="0"/>
              <a:t> EFP </a:t>
            </a:r>
            <a:r>
              <a:rPr lang="es-ES" sz="2000" dirty="0" err="1" smtClean="0"/>
              <a:t>available</a:t>
            </a:r>
            <a:r>
              <a:rPr lang="es-ES" sz="2000" dirty="0" smtClean="0"/>
              <a:t> </a:t>
            </a:r>
            <a:r>
              <a:rPr lang="es-ES" sz="2000" dirty="0" err="1" smtClean="0"/>
              <a:t>through</a:t>
            </a:r>
            <a:r>
              <a:rPr lang="es-ES" sz="2000" dirty="0" smtClean="0"/>
              <a:t> </a:t>
            </a:r>
            <a:r>
              <a:rPr lang="es-ES" sz="2000" dirty="0" err="1" smtClean="0"/>
              <a:t>the</a:t>
            </a:r>
            <a:r>
              <a:rPr lang="es-ES" sz="2000" dirty="0" smtClean="0"/>
              <a:t> Virtual Centre </a:t>
            </a:r>
            <a:r>
              <a:rPr lang="es-ES" sz="2000" dirty="0" err="1" smtClean="0"/>
              <a:t>for</a:t>
            </a:r>
            <a:r>
              <a:rPr lang="es-ES" sz="2000" dirty="0" smtClean="0"/>
              <a:t> EFP</a:t>
            </a:r>
          </a:p>
          <a:p>
            <a:r>
              <a:rPr lang="es-ES" sz="2000" dirty="0" smtClean="0"/>
              <a:t>Prepare </a:t>
            </a:r>
            <a:r>
              <a:rPr lang="es-ES" sz="2000" dirty="0" err="1" smtClean="0"/>
              <a:t>the</a:t>
            </a:r>
            <a:r>
              <a:rPr lang="es-ES" sz="2000" dirty="0" smtClean="0"/>
              <a:t> </a:t>
            </a:r>
            <a:r>
              <a:rPr lang="es-ES" sz="2000" dirty="0" err="1" smtClean="0"/>
              <a:t>elaboration</a:t>
            </a:r>
            <a:r>
              <a:rPr lang="es-ES" sz="2000" dirty="0" smtClean="0"/>
              <a:t> of a </a:t>
            </a:r>
            <a:r>
              <a:rPr lang="es-ES" sz="2000" dirty="0" err="1" smtClean="0"/>
              <a:t>Code</a:t>
            </a:r>
            <a:r>
              <a:rPr lang="es-ES" sz="2000" dirty="0" smtClean="0"/>
              <a:t> of </a:t>
            </a:r>
            <a:r>
              <a:rPr lang="es-ES" sz="2000" dirty="0" err="1" smtClean="0"/>
              <a:t>Conduct</a:t>
            </a:r>
            <a:r>
              <a:rPr lang="es-ES" sz="2000" dirty="0" smtClean="0"/>
              <a:t> </a:t>
            </a:r>
            <a:r>
              <a:rPr lang="es-ES" sz="2000" dirty="0" err="1" smtClean="0"/>
              <a:t>for</a:t>
            </a:r>
            <a:r>
              <a:rPr lang="es-ES" sz="2000" dirty="0" smtClean="0"/>
              <a:t> EFP </a:t>
            </a:r>
            <a:r>
              <a:rPr lang="es-ES" sz="2000" dirty="0" err="1" smtClean="0"/>
              <a:t>compiling</a:t>
            </a:r>
            <a:r>
              <a:rPr lang="es-ES" sz="2000" dirty="0" smtClean="0"/>
              <a:t> </a:t>
            </a:r>
            <a:r>
              <a:rPr lang="es-ES" sz="2000" dirty="0" err="1" smtClean="0"/>
              <a:t>information</a:t>
            </a:r>
            <a:r>
              <a:rPr lang="es-ES" sz="2000" dirty="0" smtClean="0"/>
              <a:t> </a:t>
            </a:r>
            <a:r>
              <a:rPr lang="es-ES" sz="2000" dirty="0" err="1" smtClean="0"/>
              <a:t>on</a:t>
            </a:r>
            <a:r>
              <a:rPr lang="es-ES" sz="2000" dirty="0" smtClean="0"/>
              <a:t> </a:t>
            </a:r>
            <a:r>
              <a:rPr lang="es-ES" sz="2000" dirty="0" err="1" smtClean="0"/>
              <a:t>standard</a:t>
            </a:r>
            <a:r>
              <a:rPr lang="es-ES" sz="2000" dirty="0" smtClean="0"/>
              <a:t> EFP </a:t>
            </a:r>
            <a:r>
              <a:rPr lang="es-ES" sz="2000" dirty="0" err="1" smtClean="0"/>
              <a:t>templates</a:t>
            </a:r>
            <a:r>
              <a:rPr lang="es-ES" sz="2000" dirty="0" smtClean="0"/>
              <a:t> and </a:t>
            </a:r>
            <a:r>
              <a:rPr lang="es-ES" sz="2000" dirty="0" err="1" smtClean="0"/>
              <a:t>on</a:t>
            </a:r>
            <a:r>
              <a:rPr lang="es-ES" sz="2000" dirty="0" smtClean="0"/>
              <a:t> </a:t>
            </a:r>
            <a:r>
              <a:rPr lang="es-ES" sz="2000" dirty="0" err="1" smtClean="0"/>
              <a:t>employee</a:t>
            </a:r>
            <a:r>
              <a:rPr lang="es-ES" sz="2000" dirty="0" smtClean="0"/>
              <a:t> </a:t>
            </a:r>
            <a:r>
              <a:rPr lang="es-ES" sz="2000" dirty="0" err="1" smtClean="0"/>
              <a:t>guidelines</a:t>
            </a:r>
            <a:r>
              <a:rPr lang="es-ES" sz="2000" dirty="0" smtClean="0"/>
              <a:t> </a:t>
            </a:r>
            <a:r>
              <a:rPr lang="es-ES" sz="2000" dirty="0" err="1" smtClean="0"/>
              <a:t>to</a:t>
            </a:r>
            <a:r>
              <a:rPr lang="es-ES" sz="2000" dirty="0" smtClean="0"/>
              <a:t> EFP and </a:t>
            </a:r>
            <a:r>
              <a:rPr lang="es-ES" sz="2000" dirty="0" err="1" smtClean="0"/>
              <a:t>continuosly</a:t>
            </a:r>
            <a:r>
              <a:rPr lang="es-ES" sz="2000" dirty="0" smtClean="0"/>
              <a:t> </a:t>
            </a:r>
            <a:r>
              <a:rPr lang="es-ES" sz="2000" dirty="0" err="1" smtClean="0"/>
              <a:t>improve</a:t>
            </a:r>
            <a:r>
              <a:rPr lang="es-ES" sz="2000" dirty="0" smtClean="0"/>
              <a:t> </a:t>
            </a:r>
            <a:r>
              <a:rPr lang="es-ES" sz="2000" dirty="0" err="1" smtClean="0"/>
              <a:t>this</a:t>
            </a:r>
            <a:r>
              <a:rPr lang="es-ES" sz="2000" dirty="0" smtClean="0"/>
              <a:t> </a:t>
            </a:r>
            <a:r>
              <a:rPr lang="es-ES" sz="2000" dirty="0" err="1" smtClean="0"/>
              <a:t>toolkit</a:t>
            </a:r>
            <a:endParaRPr lang="es-ES" sz="2000" dirty="0" smtClean="0"/>
          </a:p>
          <a:p>
            <a:r>
              <a:rPr lang="es-ES" sz="2000" dirty="0" err="1" smtClean="0"/>
              <a:t>Assist</a:t>
            </a:r>
            <a:r>
              <a:rPr lang="es-ES" sz="2000" dirty="0" smtClean="0"/>
              <a:t> </a:t>
            </a:r>
            <a:r>
              <a:rPr lang="es-ES" sz="2000" dirty="0" err="1" smtClean="0"/>
              <a:t>the</a:t>
            </a:r>
            <a:r>
              <a:rPr lang="es-ES" sz="2000" dirty="0" smtClean="0"/>
              <a:t> </a:t>
            </a:r>
            <a:r>
              <a:rPr lang="es-ES" sz="2000" dirty="0" err="1" smtClean="0"/>
              <a:t>Commission</a:t>
            </a:r>
            <a:r>
              <a:rPr lang="es-ES" sz="2000" dirty="0" smtClean="0"/>
              <a:t> in </a:t>
            </a:r>
            <a:r>
              <a:rPr lang="es-ES" sz="2000" dirty="0" err="1" smtClean="0"/>
              <a:t>checking</a:t>
            </a:r>
            <a:r>
              <a:rPr lang="es-ES" sz="2000" dirty="0" smtClean="0"/>
              <a:t> </a:t>
            </a:r>
            <a:r>
              <a:rPr lang="es-ES" sz="2000" dirty="0" err="1" smtClean="0"/>
              <a:t>the</a:t>
            </a:r>
            <a:r>
              <a:rPr lang="es-ES" sz="2000" dirty="0" smtClean="0"/>
              <a:t> </a:t>
            </a:r>
            <a:r>
              <a:rPr lang="es-ES" sz="2000" dirty="0" err="1" smtClean="0"/>
              <a:t>feasibility</a:t>
            </a:r>
            <a:r>
              <a:rPr lang="es-ES" sz="2000" dirty="0" smtClean="0"/>
              <a:t> and </a:t>
            </a:r>
            <a:r>
              <a:rPr lang="es-ES" sz="2000" dirty="0" err="1" smtClean="0"/>
              <a:t>preparing</a:t>
            </a:r>
            <a:r>
              <a:rPr lang="es-ES" sz="2000" dirty="0" smtClean="0"/>
              <a:t> </a:t>
            </a:r>
            <a:r>
              <a:rPr lang="es-ES" sz="2000" dirty="0" err="1" smtClean="0"/>
              <a:t>potential</a:t>
            </a:r>
            <a:r>
              <a:rPr lang="es-ES" sz="2000" dirty="0" smtClean="0"/>
              <a:t> </a:t>
            </a:r>
            <a:r>
              <a:rPr lang="es-ES" sz="2000" dirty="0" err="1" smtClean="0"/>
              <a:t>future</a:t>
            </a:r>
            <a:r>
              <a:rPr lang="es-ES" sz="2000" dirty="0" smtClean="0"/>
              <a:t> </a:t>
            </a:r>
            <a:r>
              <a:rPr lang="es-ES" sz="2000" dirty="0" err="1" smtClean="0"/>
              <a:t>draft</a:t>
            </a:r>
            <a:r>
              <a:rPr lang="es-ES" sz="2000" dirty="0" smtClean="0"/>
              <a:t> </a:t>
            </a:r>
            <a:r>
              <a:rPr lang="es-ES" sz="2000" dirty="0" err="1" smtClean="0"/>
              <a:t>legislation</a:t>
            </a:r>
            <a:r>
              <a:rPr lang="es-ES" sz="2000" dirty="0" smtClean="0"/>
              <a:t> </a:t>
            </a:r>
            <a:r>
              <a:rPr lang="es-ES" sz="2000" dirty="0" err="1" smtClean="0"/>
              <a:t>on</a:t>
            </a:r>
            <a:r>
              <a:rPr lang="es-ES" sz="2000" dirty="0" smtClean="0"/>
              <a:t> EFP</a:t>
            </a:r>
            <a:endParaRPr lang="es-ES" sz="2000" dirty="0"/>
          </a:p>
          <a:p>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2326384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n-GB" sz="4400" b="1" dirty="0"/>
              <a:t>Five-Point </a:t>
            </a:r>
            <a:r>
              <a:rPr lang="en-GB" sz="4400" b="1" dirty="0" smtClean="0"/>
              <a:t>Plan</a:t>
            </a:r>
            <a:r>
              <a:rPr lang="en-GB" sz="4400" b="1" dirty="0"/>
              <a:t>:</a:t>
            </a:r>
          </a:p>
        </p:txBody>
      </p:sp>
      <p:sp>
        <p:nvSpPr>
          <p:cNvPr id="3" name="2 Marcador de contenido"/>
          <p:cNvSpPr>
            <a:spLocks noGrp="1"/>
          </p:cNvSpPr>
          <p:nvPr>
            <p:ph idx="1"/>
          </p:nvPr>
        </p:nvSpPr>
        <p:spPr/>
        <p:txBody>
          <a:bodyPr/>
          <a:lstStyle/>
          <a:p>
            <a:pPr marL="0" indent="0">
              <a:buNone/>
            </a:pPr>
            <a:r>
              <a:rPr lang="es-ES" sz="2800" b="1" dirty="0" smtClean="0"/>
              <a:t>3. </a:t>
            </a:r>
            <a:r>
              <a:rPr lang="es-ES" sz="2800" b="1" dirty="0" err="1" smtClean="0"/>
              <a:t>Implement</a:t>
            </a:r>
            <a:r>
              <a:rPr lang="es-ES" sz="2800" b="1" dirty="0" smtClean="0"/>
              <a:t> </a:t>
            </a:r>
            <a:r>
              <a:rPr lang="es-ES" sz="2800" b="1" dirty="0" err="1" smtClean="0"/>
              <a:t>an</a:t>
            </a:r>
            <a:r>
              <a:rPr lang="es-ES" sz="2800" b="1" dirty="0" smtClean="0"/>
              <a:t> </a:t>
            </a:r>
            <a:r>
              <a:rPr lang="es-ES" sz="2800" b="1" dirty="0" err="1" smtClean="0"/>
              <a:t>Action</a:t>
            </a:r>
            <a:r>
              <a:rPr lang="es-ES" sz="2800" b="1" dirty="0" smtClean="0"/>
              <a:t> </a:t>
            </a:r>
            <a:r>
              <a:rPr lang="es-ES" sz="2800" b="1" dirty="0" err="1" smtClean="0"/>
              <a:t>Program</a:t>
            </a:r>
            <a:r>
              <a:rPr lang="es-ES" sz="2800" b="1" dirty="0" smtClean="0"/>
              <a:t> </a:t>
            </a:r>
            <a:r>
              <a:rPr lang="es-ES" sz="2800" b="1" dirty="0" err="1" smtClean="0"/>
              <a:t>to</a:t>
            </a:r>
            <a:r>
              <a:rPr lang="es-ES" sz="2800" b="1" dirty="0" smtClean="0"/>
              <a:t> </a:t>
            </a:r>
            <a:r>
              <a:rPr lang="es-ES" sz="2800" b="1" dirty="0" err="1" smtClean="0"/>
              <a:t>raise</a:t>
            </a:r>
            <a:r>
              <a:rPr lang="es-ES" sz="2800" b="1" dirty="0" smtClean="0"/>
              <a:t> </a:t>
            </a:r>
            <a:r>
              <a:rPr lang="es-ES" sz="2800" b="1" dirty="0" err="1" smtClean="0"/>
              <a:t>awareness</a:t>
            </a:r>
            <a:r>
              <a:rPr lang="es-ES" sz="2800" b="1" dirty="0" smtClean="0"/>
              <a:t> </a:t>
            </a:r>
            <a:r>
              <a:rPr lang="es-ES" sz="2800" b="1" dirty="0" err="1" smtClean="0"/>
              <a:t>for</a:t>
            </a:r>
            <a:r>
              <a:rPr lang="es-ES" sz="2800" b="1" dirty="0" smtClean="0"/>
              <a:t> EFP</a:t>
            </a:r>
          </a:p>
          <a:p>
            <a:pPr marL="0" indent="0">
              <a:buNone/>
            </a:pPr>
            <a:r>
              <a:rPr lang="en-US" sz="2400" b="1" dirty="0" smtClean="0"/>
              <a:t>Action 4:</a:t>
            </a:r>
            <a:r>
              <a:rPr lang="en-US" sz="2400" dirty="0" smtClean="0"/>
              <a:t> Launch an information campaign and engage with employers and workers’ representatives and other stakeholders.  This should be accompanied by a PT strategy.</a:t>
            </a:r>
          </a:p>
          <a:p>
            <a:pPr marL="0" indent="0">
              <a:buNone/>
            </a:pPr>
            <a:r>
              <a:rPr lang="en-US" sz="2400" b="1" dirty="0" smtClean="0"/>
              <a:t>Action 5:</a:t>
            </a:r>
            <a:r>
              <a:rPr lang="en-US" sz="2400" dirty="0" smtClean="0"/>
              <a:t> Implement a package of awareness raising measures, e.g.</a:t>
            </a:r>
          </a:p>
          <a:p>
            <a:r>
              <a:rPr lang="en-US" sz="2400" dirty="0" smtClean="0"/>
              <a:t>Allocate the EFP – related </a:t>
            </a:r>
            <a:r>
              <a:rPr lang="en-US" sz="2400" dirty="0" err="1" smtClean="0"/>
              <a:t>activiities</a:t>
            </a:r>
            <a:r>
              <a:rPr lang="en-US" sz="2400" dirty="0" smtClean="0"/>
              <a:t> to one specific Commissioner responsible for EFP</a:t>
            </a:r>
            <a:endParaRPr lang="en-US" sz="2400" dirty="0"/>
          </a:p>
          <a:p>
            <a:pPr marL="0" indent="0">
              <a:buNone/>
            </a:pPr>
            <a:endParaRPr lang="es-ES" sz="3600" b="1" dirty="0"/>
          </a:p>
          <a:p>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23263843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n-GB" sz="4400" b="1" dirty="0"/>
              <a:t>Five-Point </a:t>
            </a:r>
            <a:r>
              <a:rPr lang="en-GB" sz="4400" b="1" dirty="0" smtClean="0"/>
              <a:t>Plan</a:t>
            </a:r>
            <a:r>
              <a:rPr lang="en-GB" sz="4400" b="1" dirty="0"/>
              <a:t>:</a:t>
            </a:r>
          </a:p>
        </p:txBody>
      </p:sp>
      <p:sp>
        <p:nvSpPr>
          <p:cNvPr id="3" name="2 Marcador de contenido"/>
          <p:cNvSpPr>
            <a:spLocks noGrp="1"/>
          </p:cNvSpPr>
          <p:nvPr>
            <p:ph idx="1"/>
          </p:nvPr>
        </p:nvSpPr>
        <p:spPr/>
        <p:txBody>
          <a:bodyPr/>
          <a:lstStyle/>
          <a:p>
            <a:pPr marL="0" indent="0">
              <a:buNone/>
            </a:pPr>
            <a:r>
              <a:rPr lang="es-ES" sz="2800" b="1" dirty="0" smtClean="0"/>
              <a:t>3. </a:t>
            </a:r>
            <a:r>
              <a:rPr lang="es-ES" sz="2800" b="1" dirty="0" err="1" smtClean="0"/>
              <a:t>Implement</a:t>
            </a:r>
            <a:r>
              <a:rPr lang="es-ES" sz="2800" b="1" dirty="0" smtClean="0"/>
              <a:t> </a:t>
            </a:r>
            <a:r>
              <a:rPr lang="es-ES" sz="2800" b="1" dirty="0" err="1" smtClean="0"/>
              <a:t>an</a:t>
            </a:r>
            <a:r>
              <a:rPr lang="es-ES" sz="2800" b="1" dirty="0" smtClean="0"/>
              <a:t> </a:t>
            </a:r>
            <a:r>
              <a:rPr lang="es-ES" sz="2800" b="1" dirty="0" err="1" smtClean="0"/>
              <a:t>Action</a:t>
            </a:r>
            <a:r>
              <a:rPr lang="es-ES" sz="2800" b="1" dirty="0" smtClean="0"/>
              <a:t> </a:t>
            </a:r>
            <a:r>
              <a:rPr lang="es-ES" sz="2800" b="1" dirty="0" err="1" smtClean="0"/>
              <a:t>Program</a:t>
            </a:r>
            <a:r>
              <a:rPr lang="es-ES" sz="2800" b="1" dirty="0" smtClean="0"/>
              <a:t> </a:t>
            </a:r>
            <a:r>
              <a:rPr lang="es-ES" sz="2800" b="1" dirty="0" err="1" smtClean="0"/>
              <a:t>to</a:t>
            </a:r>
            <a:r>
              <a:rPr lang="es-ES" sz="2800" b="1" dirty="0" smtClean="0"/>
              <a:t> </a:t>
            </a:r>
            <a:r>
              <a:rPr lang="es-ES" sz="2800" b="1" dirty="0" err="1" smtClean="0"/>
              <a:t>raise</a:t>
            </a:r>
            <a:r>
              <a:rPr lang="es-ES" sz="2800" b="1" dirty="0" smtClean="0"/>
              <a:t> </a:t>
            </a:r>
            <a:r>
              <a:rPr lang="es-ES" sz="2800" b="1" dirty="0" err="1" smtClean="0"/>
              <a:t>awareness</a:t>
            </a:r>
            <a:r>
              <a:rPr lang="es-ES" sz="2800" b="1" dirty="0" smtClean="0"/>
              <a:t> </a:t>
            </a:r>
            <a:r>
              <a:rPr lang="es-ES" sz="2800" b="1" dirty="0" err="1" smtClean="0"/>
              <a:t>for</a:t>
            </a:r>
            <a:r>
              <a:rPr lang="es-ES" sz="2800" b="1" dirty="0" smtClean="0"/>
              <a:t> EFP</a:t>
            </a:r>
          </a:p>
          <a:p>
            <a:pPr marL="0" indent="0">
              <a:buNone/>
            </a:pPr>
            <a:r>
              <a:rPr lang="en-US" sz="2400" i="1" dirty="0" err="1" smtClean="0"/>
              <a:t>Eg</a:t>
            </a:r>
            <a:r>
              <a:rPr lang="en-US" sz="2400" i="1" dirty="0" smtClean="0"/>
              <a:t>. Because EFP is </a:t>
            </a:r>
            <a:r>
              <a:rPr lang="en-US" sz="2400" i="1" dirty="0"/>
              <a:t>a cross – sectorial topic, the individual actors from different political bodies and their network can have a considerable effect.</a:t>
            </a:r>
          </a:p>
          <a:p>
            <a:r>
              <a:rPr lang="en-US" sz="2400" i="1" dirty="0"/>
              <a:t>Therefore, appointment of a specific Commissioner to increase the visibility of the EFP topic is crucial since the personal involvement of individual actors is a proven factor in moving initiatives forward.</a:t>
            </a:r>
          </a:p>
          <a:p>
            <a:pPr marL="0" indent="0">
              <a:buNone/>
            </a:pPr>
            <a:endParaRPr lang="es-ES" sz="3600" b="1" dirty="0"/>
          </a:p>
          <a:p>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695686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n-GB" sz="4400" b="1" dirty="0"/>
              <a:t>Five-Point </a:t>
            </a:r>
            <a:r>
              <a:rPr lang="en-GB" sz="4400" b="1" dirty="0" smtClean="0"/>
              <a:t>Plan</a:t>
            </a:r>
            <a:r>
              <a:rPr lang="en-GB" sz="4400" b="1" dirty="0"/>
              <a:t>:</a:t>
            </a:r>
          </a:p>
        </p:txBody>
      </p:sp>
      <p:sp>
        <p:nvSpPr>
          <p:cNvPr id="3" name="2 Marcador de contenido"/>
          <p:cNvSpPr>
            <a:spLocks noGrp="1"/>
          </p:cNvSpPr>
          <p:nvPr>
            <p:ph idx="1"/>
          </p:nvPr>
        </p:nvSpPr>
        <p:spPr>
          <a:xfrm>
            <a:off x="1370013" y="1628800"/>
            <a:ext cx="7313612" cy="4313213"/>
          </a:xfrm>
        </p:spPr>
        <p:txBody>
          <a:bodyPr/>
          <a:lstStyle/>
          <a:p>
            <a:pPr marL="0" indent="0">
              <a:buNone/>
            </a:pPr>
            <a:r>
              <a:rPr lang="es-ES" sz="2800" b="1" dirty="0" smtClean="0"/>
              <a:t>3. </a:t>
            </a:r>
            <a:r>
              <a:rPr lang="es-ES" sz="2800" b="1" dirty="0" err="1" smtClean="0"/>
              <a:t>Implement</a:t>
            </a:r>
            <a:r>
              <a:rPr lang="es-ES" sz="2800" b="1" dirty="0" smtClean="0"/>
              <a:t> </a:t>
            </a:r>
            <a:r>
              <a:rPr lang="es-ES" sz="2800" b="1" dirty="0" err="1" smtClean="0"/>
              <a:t>an</a:t>
            </a:r>
            <a:r>
              <a:rPr lang="es-ES" sz="2800" b="1" dirty="0" smtClean="0"/>
              <a:t> </a:t>
            </a:r>
            <a:r>
              <a:rPr lang="es-ES" sz="2800" b="1" dirty="0" err="1" smtClean="0"/>
              <a:t>Action</a:t>
            </a:r>
            <a:r>
              <a:rPr lang="es-ES" sz="2800" b="1" dirty="0" smtClean="0"/>
              <a:t> </a:t>
            </a:r>
            <a:r>
              <a:rPr lang="es-ES" sz="2800" b="1" dirty="0" err="1" smtClean="0"/>
              <a:t>Program</a:t>
            </a:r>
            <a:r>
              <a:rPr lang="es-ES" sz="2800" b="1" dirty="0" smtClean="0"/>
              <a:t> </a:t>
            </a:r>
            <a:r>
              <a:rPr lang="es-ES" sz="2800" b="1" dirty="0" err="1" smtClean="0"/>
              <a:t>to</a:t>
            </a:r>
            <a:r>
              <a:rPr lang="es-ES" sz="2800" b="1" dirty="0" smtClean="0"/>
              <a:t> </a:t>
            </a:r>
            <a:r>
              <a:rPr lang="es-ES" sz="2800" b="1" dirty="0" err="1" smtClean="0"/>
              <a:t>raise</a:t>
            </a:r>
            <a:r>
              <a:rPr lang="es-ES" sz="2800" b="1" dirty="0" smtClean="0"/>
              <a:t> </a:t>
            </a:r>
            <a:r>
              <a:rPr lang="es-ES" sz="2800" b="1" dirty="0" err="1" smtClean="0"/>
              <a:t>awareness</a:t>
            </a:r>
            <a:r>
              <a:rPr lang="es-ES" sz="2800" b="1" dirty="0" smtClean="0"/>
              <a:t> </a:t>
            </a:r>
            <a:r>
              <a:rPr lang="es-ES" sz="2800" b="1" dirty="0" err="1" smtClean="0"/>
              <a:t>for</a:t>
            </a:r>
            <a:r>
              <a:rPr lang="es-ES" sz="2800" b="1" dirty="0" smtClean="0"/>
              <a:t> EFP</a:t>
            </a:r>
          </a:p>
          <a:p>
            <a:r>
              <a:rPr lang="en-US" sz="2400" dirty="0" smtClean="0"/>
              <a:t>Develop a network of officials / politicians interested in EFP from political bodies at EU level</a:t>
            </a:r>
          </a:p>
          <a:p>
            <a:r>
              <a:rPr lang="en-US" sz="2400" dirty="0" err="1" smtClean="0"/>
              <a:t>Popularise</a:t>
            </a:r>
            <a:r>
              <a:rPr lang="en-US" sz="2400" dirty="0" smtClean="0"/>
              <a:t> EFP in a media – friendly manner, e.g. information leaflets or short videos - </a:t>
            </a:r>
            <a:r>
              <a:rPr lang="es-ES" sz="2000" dirty="0">
                <a:hlinkClick r:id="rId2"/>
              </a:rPr>
              <a:t>https://</a:t>
            </a:r>
            <a:r>
              <a:rPr lang="es-ES" sz="2000" dirty="0" smtClean="0">
                <a:hlinkClick r:id="rId2"/>
              </a:rPr>
              <a:t>www.youtube.com/watch?v=yxzwxOcbsHM</a:t>
            </a:r>
            <a:endParaRPr lang="es-ES" sz="2000" dirty="0" smtClean="0"/>
          </a:p>
          <a:p>
            <a:r>
              <a:rPr lang="es-ES" sz="2400" dirty="0" err="1" smtClean="0"/>
              <a:t>Undertake</a:t>
            </a:r>
            <a:r>
              <a:rPr lang="es-ES" sz="2400" dirty="0" smtClean="0"/>
              <a:t> </a:t>
            </a:r>
            <a:r>
              <a:rPr lang="es-ES" sz="2400" dirty="0" err="1" smtClean="0"/>
              <a:t>additional</a:t>
            </a:r>
            <a:r>
              <a:rPr lang="es-ES" sz="2400" dirty="0" smtClean="0"/>
              <a:t> </a:t>
            </a:r>
            <a:r>
              <a:rPr lang="es-ES" sz="2400" dirty="0" err="1" smtClean="0"/>
              <a:t>publicity</a:t>
            </a:r>
            <a:r>
              <a:rPr lang="es-ES" sz="2400" dirty="0" smtClean="0"/>
              <a:t> </a:t>
            </a:r>
            <a:r>
              <a:rPr lang="es-ES" sz="2400" dirty="0" err="1" smtClean="0"/>
              <a:t>actions</a:t>
            </a:r>
            <a:r>
              <a:rPr lang="es-ES" sz="2400" dirty="0" smtClean="0"/>
              <a:t>, </a:t>
            </a:r>
            <a:r>
              <a:rPr lang="es-ES" sz="2400" dirty="0" err="1" smtClean="0"/>
              <a:t>e.g</a:t>
            </a:r>
            <a:r>
              <a:rPr lang="es-ES" sz="2400" dirty="0" smtClean="0"/>
              <a:t>. </a:t>
            </a:r>
            <a:r>
              <a:rPr lang="es-ES" sz="2400" dirty="0" err="1" smtClean="0"/>
              <a:t>establish</a:t>
            </a:r>
            <a:r>
              <a:rPr lang="es-ES" sz="2400" dirty="0" smtClean="0"/>
              <a:t> a </a:t>
            </a:r>
            <a:r>
              <a:rPr lang="es-ES" sz="2400" dirty="0" err="1" smtClean="0"/>
              <a:t>European</a:t>
            </a:r>
            <a:r>
              <a:rPr lang="es-ES" sz="2400" dirty="0" smtClean="0"/>
              <a:t> EFP Day</a:t>
            </a:r>
            <a:endParaRPr lang="es-ES" sz="2400" dirty="0"/>
          </a:p>
          <a:p>
            <a:endParaRPr lang="en-US" sz="2400" dirty="0"/>
          </a:p>
          <a:p>
            <a:pPr marL="0" indent="0">
              <a:buNone/>
            </a:pPr>
            <a:endParaRPr lang="es-ES" sz="3600" b="1" dirty="0"/>
          </a:p>
          <a:p>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3980760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4400" b="1" dirty="0" err="1" smtClean="0"/>
              <a:t>Background</a:t>
            </a:r>
            <a:endParaRPr lang="es-ES" sz="4400" b="1" dirty="0"/>
          </a:p>
        </p:txBody>
      </p:sp>
      <p:sp>
        <p:nvSpPr>
          <p:cNvPr id="3" name="2 Marcador de contenido"/>
          <p:cNvSpPr>
            <a:spLocks noGrp="1"/>
          </p:cNvSpPr>
          <p:nvPr>
            <p:ph idx="1"/>
          </p:nvPr>
        </p:nvSpPr>
        <p:spPr>
          <a:xfrm>
            <a:off x="1370013" y="1484784"/>
            <a:ext cx="7313612" cy="4457229"/>
          </a:xfrm>
        </p:spPr>
        <p:txBody>
          <a:bodyPr/>
          <a:lstStyle/>
          <a:p>
            <a:r>
              <a:rPr lang="en-GB" sz="2800" dirty="0" smtClean="0"/>
              <a:t>It all started by living </a:t>
            </a:r>
            <a:r>
              <a:rPr lang="en-GB" sz="2800" dirty="0"/>
              <a:t>in the Basque country with 2.2mil </a:t>
            </a:r>
            <a:r>
              <a:rPr lang="en-GB" sz="2800" dirty="0" smtClean="0"/>
              <a:t>inhabitants, exactly </a:t>
            </a:r>
            <a:r>
              <a:rPr lang="en-GB" sz="2800" dirty="0"/>
              <a:t>in the province of </a:t>
            </a:r>
            <a:r>
              <a:rPr lang="en-GB" sz="2800" dirty="0" err="1"/>
              <a:t>Gipuzkoa</a:t>
            </a:r>
            <a:r>
              <a:rPr lang="en-GB" sz="2800" dirty="0"/>
              <a:t> with its 710.000 inhabitants where the Social Economy accounts for </a:t>
            </a:r>
            <a:r>
              <a:rPr lang="en-GB" sz="2800" dirty="0" smtClean="0"/>
              <a:t>10% of employment.  Roughly</a:t>
            </a:r>
            <a:r>
              <a:rPr lang="en-GB" sz="2800" dirty="0"/>
              <a:t>, 50% of this employment is in manufacturing</a:t>
            </a:r>
            <a:r>
              <a:rPr lang="en-GB" sz="2800" dirty="0" smtClean="0"/>
              <a:t>.</a:t>
            </a:r>
          </a:p>
          <a:p>
            <a:r>
              <a:rPr lang="en-GB" sz="2800" dirty="0" smtClean="0"/>
              <a:t>In </a:t>
            </a:r>
            <a:r>
              <a:rPr lang="en-GB" sz="2800" dirty="0" err="1"/>
              <a:t>Gipuzkoa</a:t>
            </a:r>
            <a:r>
              <a:rPr lang="en-GB" sz="2800" dirty="0"/>
              <a:t>, there are 15 jobs in the Social Economy per square </a:t>
            </a:r>
            <a:r>
              <a:rPr lang="en-GB" sz="2800" dirty="0" smtClean="0"/>
              <a:t>kilometre.  </a:t>
            </a:r>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37125821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n-GB" sz="4400" b="1" dirty="0" smtClean="0"/>
              <a:t>Five-Point Plan</a:t>
            </a:r>
            <a:r>
              <a:rPr lang="en-GB" sz="4400" b="1" dirty="0"/>
              <a:t>:</a:t>
            </a:r>
          </a:p>
        </p:txBody>
      </p:sp>
      <p:sp>
        <p:nvSpPr>
          <p:cNvPr id="3" name="2 Marcador de contenido"/>
          <p:cNvSpPr>
            <a:spLocks noGrp="1"/>
          </p:cNvSpPr>
          <p:nvPr>
            <p:ph idx="1"/>
          </p:nvPr>
        </p:nvSpPr>
        <p:spPr/>
        <p:txBody>
          <a:bodyPr/>
          <a:lstStyle/>
          <a:p>
            <a:pPr marL="0" indent="0">
              <a:buNone/>
            </a:pPr>
            <a:r>
              <a:rPr lang="es-ES" sz="2800" b="1" dirty="0" smtClean="0"/>
              <a:t>4. </a:t>
            </a:r>
            <a:r>
              <a:rPr lang="es-ES" sz="2800" b="1" dirty="0" err="1" smtClean="0"/>
              <a:t>Launch</a:t>
            </a:r>
            <a:r>
              <a:rPr lang="es-ES" sz="2800" b="1" dirty="0" smtClean="0"/>
              <a:t> of </a:t>
            </a:r>
            <a:r>
              <a:rPr lang="es-ES" sz="2800" b="1" dirty="0" err="1" smtClean="0"/>
              <a:t>Code</a:t>
            </a:r>
            <a:r>
              <a:rPr lang="es-ES" sz="2800" b="1" dirty="0" smtClean="0"/>
              <a:t> of </a:t>
            </a:r>
            <a:r>
              <a:rPr lang="es-ES" sz="2800" b="1" dirty="0" err="1" smtClean="0"/>
              <a:t>Conduct</a:t>
            </a:r>
            <a:r>
              <a:rPr lang="es-ES" sz="2800" b="1" dirty="0" smtClean="0"/>
              <a:t> </a:t>
            </a:r>
            <a:r>
              <a:rPr lang="es-ES" sz="2800" b="1" dirty="0" err="1" smtClean="0"/>
              <a:t>for</a:t>
            </a:r>
            <a:r>
              <a:rPr lang="es-ES" sz="2800" b="1" dirty="0" smtClean="0"/>
              <a:t> EFP</a:t>
            </a:r>
          </a:p>
          <a:p>
            <a:pPr marL="0" indent="0">
              <a:buNone/>
            </a:pPr>
            <a:r>
              <a:rPr lang="es-ES" sz="2400" b="1" dirty="0" err="1" smtClean="0"/>
              <a:t>Action</a:t>
            </a:r>
            <a:r>
              <a:rPr lang="es-ES" sz="2400" b="1" dirty="0" smtClean="0"/>
              <a:t> 6:</a:t>
            </a:r>
            <a:r>
              <a:rPr lang="es-ES" sz="2400" dirty="0" smtClean="0"/>
              <a:t> </a:t>
            </a:r>
            <a:r>
              <a:rPr lang="es-ES" sz="2400" dirty="0" err="1" smtClean="0"/>
              <a:t>Elaborate</a:t>
            </a:r>
            <a:r>
              <a:rPr lang="es-ES" sz="2400" dirty="0" smtClean="0"/>
              <a:t> </a:t>
            </a:r>
            <a:r>
              <a:rPr lang="es-ES" sz="2400" dirty="0" err="1" smtClean="0"/>
              <a:t>standard</a:t>
            </a:r>
            <a:r>
              <a:rPr lang="es-ES" sz="2400" dirty="0" smtClean="0"/>
              <a:t> </a:t>
            </a:r>
            <a:r>
              <a:rPr lang="es-ES" sz="2400" dirty="0" err="1" smtClean="0"/>
              <a:t>templates</a:t>
            </a:r>
            <a:r>
              <a:rPr lang="es-ES" sz="2400" dirty="0" smtClean="0"/>
              <a:t> </a:t>
            </a:r>
            <a:r>
              <a:rPr lang="es-ES" sz="2400" dirty="0" err="1" smtClean="0"/>
              <a:t>for</a:t>
            </a:r>
            <a:r>
              <a:rPr lang="es-ES" sz="2400" dirty="0" smtClean="0"/>
              <a:t> EFP </a:t>
            </a:r>
            <a:r>
              <a:rPr lang="es-ES" sz="2400" dirty="0" err="1" smtClean="0"/>
              <a:t>schemes</a:t>
            </a:r>
            <a:r>
              <a:rPr lang="es-ES" sz="2400" dirty="0" smtClean="0"/>
              <a:t> </a:t>
            </a:r>
            <a:r>
              <a:rPr lang="es-ES" sz="2400" dirty="0" err="1" smtClean="0"/>
              <a:t>based</a:t>
            </a:r>
            <a:r>
              <a:rPr lang="es-ES" sz="2400" dirty="0" smtClean="0"/>
              <a:t> </a:t>
            </a:r>
            <a:r>
              <a:rPr lang="es-ES" sz="2400" dirty="0" err="1" smtClean="0"/>
              <a:t>on</a:t>
            </a:r>
            <a:r>
              <a:rPr lang="es-ES" sz="2400" dirty="0" smtClean="0"/>
              <a:t> </a:t>
            </a:r>
            <a:r>
              <a:rPr lang="es-ES" sz="2400" dirty="0" err="1" smtClean="0"/>
              <a:t>best</a:t>
            </a:r>
            <a:r>
              <a:rPr lang="es-ES" sz="2400" dirty="0" smtClean="0"/>
              <a:t> </a:t>
            </a:r>
            <a:r>
              <a:rPr lang="es-ES" sz="2400" dirty="0" err="1" smtClean="0"/>
              <a:t>practice</a:t>
            </a:r>
            <a:r>
              <a:rPr lang="es-ES" sz="2400" dirty="0" smtClean="0"/>
              <a:t> </a:t>
            </a:r>
            <a:r>
              <a:rPr lang="es-ES" sz="2400" dirty="0" err="1" smtClean="0"/>
              <a:t>resulting</a:t>
            </a:r>
            <a:r>
              <a:rPr lang="es-ES" sz="2400" dirty="0" smtClean="0"/>
              <a:t> </a:t>
            </a:r>
            <a:r>
              <a:rPr lang="es-ES" sz="2400" dirty="0" err="1" smtClean="0"/>
              <a:t>from</a:t>
            </a:r>
            <a:r>
              <a:rPr lang="es-ES" sz="2400" dirty="0" smtClean="0"/>
              <a:t> </a:t>
            </a:r>
            <a:r>
              <a:rPr lang="es-ES" sz="2400" dirty="0" err="1" smtClean="0"/>
              <a:t>the</a:t>
            </a:r>
            <a:r>
              <a:rPr lang="es-ES" sz="2400" dirty="0" smtClean="0"/>
              <a:t> EU </a:t>
            </a:r>
            <a:r>
              <a:rPr lang="es-ES" sz="2400" dirty="0" err="1" smtClean="0"/>
              <a:t>pilot</a:t>
            </a:r>
            <a:r>
              <a:rPr lang="es-ES" sz="2400" dirty="0" smtClean="0"/>
              <a:t> </a:t>
            </a:r>
            <a:r>
              <a:rPr lang="es-ES" sz="2400" dirty="0" err="1" smtClean="0"/>
              <a:t>project</a:t>
            </a:r>
            <a:r>
              <a:rPr lang="es-ES" sz="2400" dirty="0" smtClean="0"/>
              <a:t>.  </a:t>
            </a:r>
            <a:r>
              <a:rPr lang="es-ES" sz="2400" dirty="0" err="1" smtClean="0"/>
              <a:t>Such</a:t>
            </a:r>
            <a:r>
              <a:rPr lang="es-ES" sz="2400" dirty="0"/>
              <a:t> </a:t>
            </a:r>
            <a:r>
              <a:rPr lang="es-ES" sz="2400" dirty="0" smtClean="0"/>
              <a:t>«off </a:t>
            </a:r>
            <a:r>
              <a:rPr lang="es-ES" sz="2400" dirty="0" err="1" smtClean="0"/>
              <a:t>the</a:t>
            </a:r>
            <a:r>
              <a:rPr lang="es-ES" sz="2400" dirty="0" smtClean="0"/>
              <a:t> </a:t>
            </a:r>
            <a:r>
              <a:rPr lang="es-ES" sz="2400" dirty="0" err="1" smtClean="0"/>
              <a:t>shelf</a:t>
            </a:r>
            <a:r>
              <a:rPr lang="es-ES" sz="2400" dirty="0" smtClean="0"/>
              <a:t>» </a:t>
            </a:r>
            <a:r>
              <a:rPr lang="es-ES" sz="2400" dirty="0" err="1" smtClean="0"/>
              <a:t>templates</a:t>
            </a:r>
            <a:r>
              <a:rPr lang="es-ES" sz="2400" dirty="0" smtClean="0"/>
              <a:t> </a:t>
            </a:r>
            <a:r>
              <a:rPr lang="es-ES" sz="2400" dirty="0" err="1" smtClean="0"/>
              <a:t>would</a:t>
            </a:r>
            <a:r>
              <a:rPr lang="es-ES" sz="2400" dirty="0" smtClean="0"/>
              <a:t> be of a general </a:t>
            </a:r>
            <a:r>
              <a:rPr lang="es-ES" sz="2400" dirty="0" err="1" smtClean="0"/>
              <a:t>nature</a:t>
            </a:r>
            <a:r>
              <a:rPr lang="es-ES" sz="2400" dirty="0" smtClean="0"/>
              <a:t>, </a:t>
            </a:r>
            <a:r>
              <a:rPr lang="es-ES" sz="2400" dirty="0" err="1" smtClean="0"/>
              <a:t>taking</a:t>
            </a:r>
            <a:r>
              <a:rPr lang="es-ES" sz="2400" dirty="0" smtClean="0"/>
              <a:t> </a:t>
            </a:r>
            <a:r>
              <a:rPr lang="es-ES" sz="2400" dirty="0" err="1" smtClean="0"/>
              <a:t>into</a:t>
            </a:r>
            <a:r>
              <a:rPr lang="es-ES" sz="2400" dirty="0" smtClean="0"/>
              <a:t> </a:t>
            </a:r>
            <a:r>
              <a:rPr lang="es-ES" sz="2400" dirty="0" err="1" smtClean="0"/>
              <a:t>consideration</a:t>
            </a:r>
            <a:r>
              <a:rPr lang="es-ES" sz="2400" dirty="0" smtClean="0"/>
              <a:t> </a:t>
            </a:r>
            <a:r>
              <a:rPr lang="es-ES" sz="2400" dirty="0" err="1" smtClean="0"/>
              <a:t>different</a:t>
            </a:r>
            <a:r>
              <a:rPr lang="es-ES" sz="2400" dirty="0" smtClean="0"/>
              <a:t> </a:t>
            </a:r>
            <a:r>
              <a:rPr lang="es-ES" sz="2400" dirty="0" err="1" smtClean="0"/>
              <a:t>existing</a:t>
            </a:r>
            <a:r>
              <a:rPr lang="es-ES" sz="2400" dirty="0" smtClean="0"/>
              <a:t> </a:t>
            </a:r>
            <a:r>
              <a:rPr lang="es-ES" sz="2400" dirty="0" err="1" smtClean="0"/>
              <a:t>national</a:t>
            </a:r>
            <a:r>
              <a:rPr lang="es-ES" sz="2400" dirty="0" smtClean="0"/>
              <a:t> </a:t>
            </a:r>
            <a:r>
              <a:rPr lang="es-ES" sz="2400" dirty="0" err="1" smtClean="0"/>
              <a:t>models</a:t>
            </a:r>
            <a:r>
              <a:rPr lang="es-ES" sz="2400" dirty="0" smtClean="0"/>
              <a:t> and </a:t>
            </a:r>
            <a:r>
              <a:rPr lang="es-ES" sz="2400" dirty="0" err="1" smtClean="0"/>
              <a:t>traditions</a:t>
            </a:r>
            <a:r>
              <a:rPr lang="es-ES" sz="2400" dirty="0" smtClean="0"/>
              <a:t> of EFP as </a:t>
            </a:r>
            <a:r>
              <a:rPr lang="es-ES" sz="2400" dirty="0" err="1" smtClean="0"/>
              <a:t>well</a:t>
            </a:r>
            <a:r>
              <a:rPr lang="es-ES" sz="2400" dirty="0" smtClean="0"/>
              <a:t> as </a:t>
            </a:r>
            <a:r>
              <a:rPr lang="es-ES" sz="2400" dirty="0" err="1" smtClean="0"/>
              <a:t>the</a:t>
            </a:r>
            <a:r>
              <a:rPr lang="es-ES" sz="2400" dirty="0" smtClean="0"/>
              <a:t> </a:t>
            </a:r>
            <a:r>
              <a:rPr lang="es-ES" sz="2400" dirty="0" err="1" smtClean="0"/>
              <a:t>different</a:t>
            </a:r>
            <a:r>
              <a:rPr lang="es-ES" sz="2400" dirty="0" smtClean="0"/>
              <a:t> </a:t>
            </a:r>
            <a:r>
              <a:rPr lang="es-ES" sz="2400" dirty="0" err="1" smtClean="0"/>
              <a:t>types</a:t>
            </a:r>
            <a:r>
              <a:rPr lang="es-ES" sz="2400" dirty="0" smtClean="0"/>
              <a:t> of </a:t>
            </a:r>
            <a:r>
              <a:rPr lang="es-ES" sz="2400" dirty="0" err="1" smtClean="0"/>
              <a:t>firms</a:t>
            </a:r>
            <a:r>
              <a:rPr lang="es-ES" sz="2400" dirty="0" smtClean="0"/>
              <a:t> </a:t>
            </a:r>
            <a:r>
              <a:rPr lang="es-ES" sz="2400" dirty="0" err="1" smtClean="0"/>
              <a:t>concerned</a:t>
            </a:r>
            <a:r>
              <a:rPr lang="es-ES" sz="2400" dirty="0" smtClean="0"/>
              <a:t>.  </a:t>
            </a:r>
            <a:r>
              <a:rPr lang="es-ES" sz="2400" dirty="0" err="1" smtClean="0"/>
              <a:t>Common</a:t>
            </a:r>
            <a:r>
              <a:rPr lang="es-ES" sz="2400" dirty="0" smtClean="0"/>
              <a:t> </a:t>
            </a:r>
            <a:r>
              <a:rPr lang="es-ES" sz="2400" dirty="0" err="1" smtClean="0"/>
              <a:t>definitions</a:t>
            </a:r>
            <a:r>
              <a:rPr lang="es-ES" sz="2400" dirty="0" smtClean="0"/>
              <a:t> of </a:t>
            </a:r>
            <a:r>
              <a:rPr lang="es-ES" sz="2400" dirty="0" err="1" smtClean="0"/>
              <a:t>relevant</a:t>
            </a:r>
            <a:r>
              <a:rPr lang="es-ES" sz="2400" dirty="0" smtClean="0"/>
              <a:t> </a:t>
            </a:r>
            <a:r>
              <a:rPr lang="es-ES" sz="2400" dirty="0" err="1" smtClean="0"/>
              <a:t>concepts</a:t>
            </a:r>
            <a:r>
              <a:rPr lang="es-ES" sz="2400" dirty="0" smtClean="0"/>
              <a:t> </a:t>
            </a:r>
            <a:r>
              <a:rPr lang="es-ES" sz="2400" dirty="0" err="1" smtClean="0"/>
              <a:t>could</a:t>
            </a:r>
            <a:r>
              <a:rPr lang="es-ES" sz="2400" dirty="0" smtClean="0"/>
              <a:t> be </a:t>
            </a:r>
            <a:r>
              <a:rPr lang="es-ES" sz="2400" dirty="0" err="1" smtClean="0"/>
              <a:t>also</a:t>
            </a:r>
            <a:r>
              <a:rPr lang="es-ES" sz="2400" dirty="0" smtClean="0"/>
              <a:t> </a:t>
            </a:r>
            <a:r>
              <a:rPr lang="es-ES" sz="2400" dirty="0" err="1" smtClean="0"/>
              <a:t>collected</a:t>
            </a:r>
            <a:r>
              <a:rPr lang="es-ES" sz="2400" dirty="0" smtClean="0"/>
              <a:t> in </a:t>
            </a:r>
            <a:r>
              <a:rPr lang="es-ES" sz="2400" dirty="0" err="1" smtClean="0"/>
              <a:t>this</a:t>
            </a:r>
            <a:r>
              <a:rPr lang="es-ES" sz="2400" dirty="0" smtClean="0"/>
              <a:t> </a:t>
            </a:r>
            <a:r>
              <a:rPr lang="es-ES" sz="2400" dirty="0" err="1" smtClean="0"/>
              <a:t>context</a:t>
            </a:r>
            <a:r>
              <a:rPr lang="es-ES" sz="2400" dirty="0" smtClean="0"/>
              <a:t>.</a:t>
            </a:r>
          </a:p>
          <a:p>
            <a:pPr marL="0" indent="0">
              <a:buNone/>
            </a:pPr>
            <a:endParaRPr lang="es-ES" sz="2800" dirty="0" smtClean="0"/>
          </a:p>
          <a:p>
            <a:pPr marL="0" indent="0">
              <a:buNone/>
            </a:pPr>
            <a:endParaRPr lang="es-ES" sz="3600" b="1" dirty="0"/>
          </a:p>
          <a:p>
            <a:pPr marL="742950" indent="-742950">
              <a:buAutoNum type="arabicPeriod"/>
            </a:pPr>
            <a:endParaRPr lang="es-ES" sz="3600" b="1" dirty="0"/>
          </a:p>
          <a:p>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23263843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n-GB" sz="4400" b="1" dirty="0" smtClean="0"/>
              <a:t>Five-Point Plan</a:t>
            </a:r>
            <a:r>
              <a:rPr lang="en-GB" sz="4400" b="1" dirty="0"/>
              <a:t>:</a:t>
            </a:r>
          </a:p>
        </p:txBody>
      </p:sp>
      <p:sp>
        <p:nvSpPr>
          <p:cNvPr id="3" name="2 Marcador de contenido"/>
          <p:cNvSpPr>
            <a:spLocks noGrp="1"/>
          </p:cNvSpPr>
          <p:nvPr>
            <p:ph idx="1"/>
          </p:nvPr>
        </p:nvSpPr>
        <p:spPr>
          <a:xfrm>
            <a:off x="1370013" y="1556792"/>
            <a:ext cx="7313612" cy="4385221"/>
          </a:xfrm>
        </p:spPr>
        <p:txBody>
          <a:bodyPr/>
          <a:lstStyle/>
          <a:p>
            <a:pPr marL="0" indent="0">
              <a:buNone/>
            </a:pPr>
            <a:r>
              <a:rPr lang="es-ES" sz="2800" b="1" dirty="0" smtClean="0"/>
              <a:t>4. </a:t>
            </a:r>
            <a:r>
              <a:rPr lang="es-ES" sz="2800" b="1" dirty="0" err="1" smtClean="0"/>
              <a:t>Launch</a:t>
            </a:r>
            <a:r>
              <a:rPr lang="es-ES" sz="2800" b="1" dirty="0" smtClean="0"/>
              <a:t> of </a:t>
            </a:r>
            <a:r>
              <a:rPr lang="es-ES" sz="2800" b="1" dirty="0" err="1" smtClean="0"/>
              <a:t>Code</a:t>
            </a:r>
            <a:r>
              <a:rPr lang="es-ES" sz="2800" b="1" dirty="0" smtClean="0"/>
              <a:t> of </a:t>
            </a:r>
            <a:r>
              <a:rPr lang="es-ES" sz="2800" b="1" dirty="0" err="1" smtClean="0"/>
              <a:t>Conduct</a:t>
            </a:r>
            <a:r>
              <a:rPr lang="es-ES" sz="2800" b="1" dirty="0" smtClean="0"/>
              <a:t> </a:t>
            </a:r>
            <a:r>
              <a:rPr lang="es-ES" sz="2800" b="1" dirty="0" err="1" smtClean="0"/>
              <a:t>for</a:t>
            </a:r>
            <a:r>
              <a:rPr lang="es-ES" sz="2800" b="1" dirty="0" smtClean="0"/>
              <a:t> EFP</a:t>
            </a:r>
          </a:p>
          <a:p>
            <a:pPr marL="0" indent="0">
              <a:buNone/>
            </a:pPr>
            <a:r>
              <a:rPr lang="es-ES" sz="2400" b="1" dirty="0" err="1" smtClean="0"/>
              <a:t>Action</a:t>
            </a:r>
            <a:r>
              <a:rPr lang="es-ES" sz="2400" b="1" dirty="0" smtClean="0"/>
              <a:t> 7:</a:t>
            </a:r>
            <a:r>
              <a:rPr lang="es-ES" sz="2400" dirty="0" smtClean="0"/>
              <a:t> </a:t>
            </a:r>
            <a:r>
              <a:rPr lang="es-ES" sz="2400" dirty="0" err="1" smtClean="0"/>
              <a:t>Develop</a:t>
            </a:r>
            <a:r>
              <a:rPr lang="es-ES" sz="2400" dirty="0" smtClean="0"/>
              <a:t> a guide </a:t>
            </a:r>
            <a:r>
              <a:rPr lang="es-ES" sz="2400" dirty="0" err="1" smtClean="0"/>
              <a:t>on</a:t>
            </a:r>
            <a:r>
              <a:rPr lang="es-ES" sz="2400" dirty="0" smtClean="0"/>
              <a:t> EFP </a:t>
            </a:r>
            <a:r>
              <a:rPr lang="es-ES" sz="2400" dirty="0" err="1" smtClean="0"/>
              <a:t>for</a:t>
            </a:r>
            <a:r>
              <a:rPr lang="es-ES" sz="2400" dirty="0" smtClean="0"/>
              <a:t> </a:t>
            </a:r>
            <a:r>
              <a:rPr lang="es-ES" sz="2400" dirty="0" err="1" smtClean="0"/>
              <a:t>employess</a:t>
            </a:r>
            <a:r>
              <a:rPr lang="es-ES" sz="2400" dirty="0" smtClean="0"/>
              <a:t> </a:t>
            </a:r>
            <a:r>
              <a:rPr lang="es-ES" sz="2400" dirty="0" err="1" smtClean="0"/>
              <a:t>describing</a:t>
            </a:r>
            <a:r>
              <a:rPr lang="es-ES" sz="2400" dirty="0" smtClean="0"/>
              <a:t> in a </a:t>
            </a:r>
            <a:r>
              <a:rPr lang="es-ES" sz="2400" dirty="0" err="1" smtClean="0"/>
              <a:t>clear</a:t>
            </a:r>
            <a:r>
              <a:rPr lang="es-ES" sz="2400" dirty="0" smtClean="0"/>
              <a:t> </a:t>
            </a:r>
            <a:r>
              <a:rPr lang="es-ES" sz="2400" dirty="0" err="1" smtClean="0"/>
              <a:t>way</a:t>
            </a:r>
            <a:r>
              <a:rPr lang="es-ES" sz="2400" dirty="0" smtClean="0"/>
              <a:t> </a:t>
            </a:r>
            <a:r>
              <a:rPr lang="es-ES" sz="2400" dirty="0" err="1" smtClean="0"/>
              <a:t>the</a:t>
            </a:r>
            <a:r>
              <a:rPr lang="es-ES" sz="2400" dirty="0" smtClean="0"/>
              <a:t> concept of EFP, </a:t>
            </a:r>
            <a:r>
              <a:rPr lang="es-ES" sz="2400" dirty="0" err="1" smtClean="0"/>
              <a:t>the</a:t>
            </a:r>
            <a:r>
              <a:rPr lang="es-ES" sz="2400" dirty="0" smtClean="0"/>
              <a:t> </a:t>
            </a:r>
            <a:r>
              <a:rPr lang="es-ES" sz="2400" dirty="0" err="1" smtClean="0"/>
              <a:t>options</a:t>
            </a:r>
            <a:r>
              <a:rPr lang="es-ES" sz="2400" dirty="0" smtClean="0"/>
              <a:t> </a:t>
            </a:r>
            <a:r>
              <a:rPr lang="es-ES" sz="2400" dirty="0" err="1" smtClean="0"/>
              <a:t>for</a:t>
            </a:r>
            <a:r>
              <a:rPr lang="es-ES" sz="2400" dirty="0" smtClean="0"/>
              <a:t> </a:t>
            </a:r>
            <a:r>
              <a:rPr lang="es-ES" sz="2400" dirty="0" err="1" smtClean="0"/>
              <a:t>employees</a:t>
            </a:r>
            <a:r>
              <a:rPr lang="es-ES" sz="2400" dirty="0" smtClean="0"/>
              <a:t> as </a:t>
            </a:r>
            <a:r>
              <a:rPr lang="es-ES" sz="2400" dirty="0" err="1" smtClean="0"/>
              <a:t>well</a:t>
            </a:r>
            <a:r>
              <a:rPr lang="es-ES" sz="2400" dirty="0" smtClean="0"/>
              <a:t> as </a:t>
            </a:r>
            <a:r>
              <a:rPr lang="es-ES" sz="2400" dirty="0" err="1" smtClean="0"/>
              <a:t>potential</a:t>
            </a:r>
            <a:r>
              <a:rPr lang="es-ES" sz="2400" dirty="0" smtClean="0"/>
              <a:t> </a:t>
            </a:r>
            <a:r>
              <a:rPr lang="es-ES" sz="2400" dirty="0" err="1" smtClean="0"/>
              <a:t>pitfalls</a:t>
            </a:r>
            <a:r>
              <a:rPr lang="es-ES" sz="2400" dirty="0" smtClean="0"/>
              <a:t>.</a:t>
            </a:r>
          </a:p>
          <a:p>
            <a:pPr marL="0" indent="0">
              <a:buNone/>
            </a:pPr>
            <a:endParaRPr lang="es-ES" sz="2400" dirty="0"/>
          </a:p>
          <a:p>
            <a:pPr marL="0" indent="0">
              <a:buNone/>
            </a:pPr>
            <a:r>
              <a:rPr lang="es-ES" sz="2400" dirty="0" smtClean="0"/>
              <a:t>Standard </a:t>
            </a:r>
            <a:r>
              <a:rPr lang="es-ES" sz="2400" dirty="0" err="1" smtClean="0"/>
              <a:t>templates</a:t>
            </a:r>
            <a:r>
              <a:rPr lang="es-ES" sz="2400" dirty="0" smtClean="0"/>
              <a:t> &amp; guide </a:t>
            </a:r>
            <a:r>
              <a:rPr lang="es-ES" sz="2400" dirty="0" err="1" smtClean="0"/>
              <a:t>for</a:t>
            </a:r>
            <a:r>
              <a:rPr lang="es-ES" sz="2400" dirty="0" smtClean="0"/>
              <a:t> </a:t>
            </a:r>
            <a:r>
              <a:rPr lang="es-ES" sz="2400" dirty="0" err="1" smtClean="0"/>
              <a:t>employees</a:t>
            </a:r>
            <a:r>
              <a:rPr lang="es-ES" sz="2400" dirty="0" smtClean="0"/>
              <a:t> </a:t>
            </a:r>
            <a:r>
              <a:rPr lang="es-ES" sz="2400" dirty="0" err="1" smtClean="0"/>
              <a:t>could</a:t>
            </a:r>
            <a:r>
              <a:rPr lang="es-ES" sz="2400" dirty="0" smtClean="0"/>
              <a:t> be </a:t>
            </a:r>
            <a:r>
              <a:rPr lang="es-ES" sz="2400" dirty="0" err="1" smtClean="0"/>
              <a:t>made</a:t>
            </a:r>
            <a:r>
              <a:rPr lang="es-ES" sz="2400" dirty="0" smtClean="0"/>
              <a:t> </a:t>
            </a:r>
            <a:r>
              <a:rPr lang="es-ES" sz="2400" dirty="0" err="1" smtClean="0"/>
              <a:t>available</a:t>
            </a:r>
            <a:r>
              <a:rPr lang="es-ES" sz="2400" dirty="0" smtClean="0"/>
              <a:t> </a:t>
            </a:r>
            <a:r>
              <a:rPr lang="es-ES" sz="2400" dirty="0" err="1" smtClean="0"/>
              <a:t>via</a:t>
            </a:r>
            <a:r>
              <a:rPr lang="es-ES" sz="2400" dirty="0" smtClean="0"/>
              <a:t> </a:t>
            </a:r>
            <a:r>
              <a:rPr lang="es-ES" sz="2400" dirty="0" err="1" smtClean="0"/>
              <a:t>the</a:t>
            </a:r>
            <a:r>
              <a:rPr lang="es-ES" sz="2400" dirty="0" smtClean="0"/>
              <a:t> Virtual Centre </a:t>
            </a:r>
            <a:r>
              <a:rPr lang="es-ES" sz="2400" dirty="0" err="1" smtClean="0"/>
              <a:t>for</a:t>
            </a:r>
            <a:r>
              <a:rPr lang="es-ES" sz="2400" dirty="0" smtClean="0"/>
              <a:t> EFP.</a:t>
            </a:r>
          </a:p>
          <a:p>
            <a:pPr marL="0" indent="0">
              <a:buNone/>
            </a:pPr>
            <a:endParaRPr lang="es-ES" sz="2800" dirty="0" smtClean="0"/>
          </a:p>
          <a:p>
            <a:pPr marL="0" indent="0">
              <a:buNone/>
            </a:pPr>
            <a:endParaRPr lang="es-ES" sz="3600" b="1" dirty="0"/>
          </a:p>
          <a:p>
            <a:pPr marL="742950" indent="-742950">
              <a:buAutoNum type="arabicPeriod"/>
            </a:pPr>
            <a:endParaRPr lang="es-ES" sz="3600" b="1" dirty="0"/>
          </a:p>
          <a:p>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31646742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n-GB" sz="4400" b="1" dirty="0"/>
              <a:t>Five-Point </a:t>
            </a:r>
            <a:r>
              <a:rPr lang="en-GB" sz="4400" b="1" dirty="0" smtClean="0"/>
              <a:t>Plan</a:t>
            </a:r>
            <a:r>
              <a:rPr lang="en-GB" sz="4400" b="1" dirty="0"/>
              <a:t>:</a:t>
            </a:r>
          </a:p>
        </p:txBody>
      </p:sp>
      <p:sp>
        <p:nvSpPr>
          <p:cNvPr id="3" name="2 Marcador de contenido"/>
          <p:cNvSpPr>
            <a:spLocks noGrp="1"/>
          </p:cNvSpPr>
          <p:nvPr>
            <p:ph idx="1"/>
          </p:nvPr>
        </p:nvSpPr>
        <p:spPr/>
        <p:txBody>
          <a:bodyPr/>
          <a:lstStyle/>
          <a:p>
            <a:pPr marL="0" indent="0">
              <a:buNone/>
            </a:pPr>
            <a:r>
              <a:rPr lang="es-ES" sz="2200" b="1" dirty="0" smtClean="0"/>
              <a:t>5. </a:t>
            </a:r>
            <a:r>
              <a:rPr lang="es-ES" sz="2200" b="1" dirty="0" err="1" smtClean="0"/>
              <a:t>Legislative</a:t>
            </a:r>
            <a:r>
              <a:rPr lang="es-ES" sz="2200" b="1" dirty="0" smtClean="0"/>
              <a:t> </a:t>
            </a:r>
            <a:r>
              <a:rPr lang="es-ES" sz="2200" b="1" dirty="0" err="1"/>
              <a:t>proposal</a:t>
            </a:r>
            <a:r>
              <a:rPr lang="es-ES" sz="2200" b="1" dirty="0"/>
              <a:t> </a:t>
            </a:r>
            <a:r>
              <a:rPr lang="es-ES" sz="2200" b="1" dirty="0" err="1"/>
              <a:t>for</a:t>
            </a:r>
            <a:r>
              <a:rPr lang="es-ES" sz="2200" b="1" dirty="0"/>
              <a:t> a </a:t>
            </a:r>
            <a:r>
              <a:rPr lang="es-ES" sz="2200" b="1" dirty="0" err="1"/>
              <a:t>Common</a:t>
            </a:r>
            <a:r>
              <a:rPr lang="es-ES" sz="2200" b="1" dirty="0"/>
              <a:t> </a:t>
            </a:r>
            <a:r>
              <a:rPr lang="es-ES" sz="2200" b="1" dirty="0" err="1"/>
              <a:t>Optional</a:t>
            </a:r>
            <a:r>
              <a:rPr lang="es-ES" sz="2200" b="1" dirty="0"/>
              <a:t> </a:t>
            </a:r>
            <a:r>
              <a:rPr lang="es-ES" sz="2200" b="1" dirty="0" err="1"/>
              <a:t>European</a:t>
            </a:r>
            <a:r>
              <a:rPr lang="es-ES" sz="2200" b="1" dirty="0"/>
              <a:t> </a:t>
            </a:r>
            <a:r>
              <a:rPr lang="es-ES" sz="2200" b="1" dirty="0" err="1" smtClean="0"/>
              <a:t>Regime</a:t>
            </a:r>
            <a:r>
              <a:rPr lang="es-ES" sz="2200" b="1" dirty="0" smtClean="0"/>
              <a:t> </a:t>
            </a:r>
            <a:r>
              <a:rPr lang="es-ES" sz="2200" b="1" dirty="0" err="1" smtClean="0"/>
              <a:t>on</a:t>
            </a:r>
            <a:r>
              <a:rPr lang="es-ES" sz="2200" b="1" dirty="0" smtClean="0"/>
              <a:t> EFP</a:t>
            </a:r>
          </a:p>
          <a:p>
            <a:pPr marL="0" indent="0">
              <a:buNone/>
            </a:pPr>
            <a:r>
              <a:rPr lang="es-ES" sz="2200" b="1" dirty="0" err="1" smtClean="0"/>
              <a:t>Action</a:t>
            </a:r>
            <a:r>
              <a:rPr lang="es-ES" sz="2200" b="1" dirty="0" smtClean="0"/>
              <a:t> 8:</a:t>
            </a:r>
            <a:r>
              <a:rPr lang="es-ES" sz="2200" dirty="0" smtClean="0"/>
              <a:t> </a:t>
            </a:r>
            <a:r>
              <a:rPr lang="es-ES" sz="2200" dirty="0" err="1" smtClean="0"/>
              <a:t>Verify</a:t>
            </a:r>
            <a:r>
              <a:rPr lang="es-ES" sz="2200" dirty="0" smtClean="0"/>
              <a:t> </a:t>
            </a:r>
            <a:r>
              <a:rPr lang="es-ES" sz="2200" dirty="0" err="1" smtClean="0"/>
              <a:t>the</a:t>
            </a:r>
            <a:r>
              <a:rPr lang="es-ES" sz="2200" dirty="0" smtClean="0"/>
              <a:t> legal </a:t>
            </a:r>
            <a:r>
              <a:rPr lang="es-ES" sz="2200" dirty="0" err="1" smtClean="0"/>
              <a:t>basis</a:t>
            </a:r>
            <a:r>
              <a:rPr lang="es-ES" sz="2200" dirty="0" smtClean="0"/>
              <a:t> and </a:t>
            </a:r>
            <a:r>
              <a:rPr lang="es-ES" sz="2200" dirty="0" err="1" smtClean="0"/>
              <a:t>feasibility</a:t>
            </a:r>
            <a:r>
              <a:rPr lang="es-ES" sz="2200" dirty="0" smtClean="0"/>
              <a:t> of a </a:t>
            </a:r>
            <a:r>
              <a:rPr lang="es-ES" sz="2200" dirty="0" err="1" smtClean="0"/>
              <a:t>Common</a:t>
            </a:r>
            <a:r>
              <a:rPr lang="es-ES" sz="2200" dirty="0" smtClean="0"/>
              <a:t> </a:t>
            </a:r>
            <a:r>
              <a:rPr lang="es-ES" sz="2200" dirty="0" err="1" smtClean="0"/>
              <a:t>European</a:t>
            </a:r>
            <a:r>
              <a:rPr lang="es-ES" sz="2200" dirty="0" smtClean="0"/>
              <a:t> </a:t>
            </a:r>
            <a:r>
              <a:rPr lang="es-ES" sz="2200" dirty="0" err="1" smtClean="0"/>
              <a:t>Regime</a:t>
            </a:r>
            <a:r>
              <a:rPr lang="es-ES" sz="2200" dirty="0" smtClean="0"/>
              <a:t> </a:t>
            </a:r>
            <a:r>
              <a:rPr lang="es-ES" sz="2200" dirty="0" err="1" smtClean="0"/>
              <a:t>on</a:t>
            </a:r>
            <a:r>
              <a:rPr lang="es-ES" sz="2200" dirty="0" smtClean="0"/>
              <a:t> EFP as </a:t>
            </a:r>
            <a:r>
              <a:rPr lang="es-ES" sz="2200" dirty="0" err="1" smtClean="0"/>
              <a:t>requested</a:t>
            </a:r>
            <a:r>
              <a:rPr lang="es-ES" sz="2200" dirty="0" smtClean="0"/>
              <a:t> </a:t>
            </a:r>
            <a:r>
              <a:rPr lang="es-ES" sz="2200" dirty="0" err="1" smtClean="0"/>
              <a:t>by</a:t>
            </a:r>
            <a:r>
              <a:rPr lang="es-ES" sz="2200" dirty="0" smtClean="0"/>
              <a:t> </a:t>
            </a:r>
            <a:r>
              <a:rPr lang="es-ES" sz="2200" dirty="0" err="1" smtClean="0"/>
              <a:t>the</a:t>
            </a:r>
            <a:r>
              <a:rPr lang="es-ES" sz="2200" dirty="0" smtClean="0"/>
              <a:t> </a:t>
            </a:r>
            <a:r>
              <a:rPr lang="es-ES" sz="2200" dirty="0" err="1" smtClean="0"/>
              <a:t>European</a:t>
            </a:r>
            <a:r>
              <a:rPr lang="es-ES" sz="2200" dirty="0" smtClean="0"/>
              <a:t> </a:t>
            </a:r>
            <a:r>
              <a:rPr lang="es-ES" sz="2200" dirty="0" err="1" smtClean="0"/>
              <a:t>Parliament</a:t>
            </a:r>
            <a:r>
              <a:rPr lang="es-ES" sz="2200" dirty="0" smtClean="0"/>
              <a:t> </a:t>
            </a:r>
            <a:r>
              <a:rPr lang="es-ES" sz="2200" dirty="0" err="1" smtClean="0"/>
              <a:t>Resolution</a:t>
            </a:r>
            <a:r>
              <a:rPr lang="es-ES" sz="2200" dirty="0" smtClean="0"/>
              <a:t> of 2014.  </a:t>
            </a:r>
            <a:r>
              <a:rPr lang="es-ES" sz="2200" dirty="0" err="1" smtClean="0"/>
              <a:t>such</a:t>
            </a:r>
            <a:r>
              <a:rPr lang="es-ES" sz="2200" dirty="0" smtClean="0"/>
              <a:t> a </a:t>
            </a:r>
            <a:r>
              <a:rPr lang="es-ES" sz="2200" dirty="0" err="1" smtClean="0"/>
              <a:t>voluntary</a:t>
            </a:r>
            <a:r>
              <a:rPr lang="es-ES" sz="2200" dirty="0" smtClean="0"/>
              <a:t> 2nd </a:t>
            </a:r>
            <a:r>
              <a:rPr lang="es-ES" sz="2200" dirty="0" err="1" smtClean="0"/>
              <a:t>regime</a:t>
            </a:r>
            <a:r>
              <a:rPr lang="es-ES" sz="2200" dirty="0" smtClean="0"/>
              <a:t> </a:t>
            </a:r>
            <a:r>
              <a:rPr lang="es-ES" sz="2200" dirty="0" err="1" smtClean="0"/>
              <a:t>would</a:t>
            </a:r>
            <a:r>
              <a:rPr lang="es-ES" sz="2200" dirty="0" smtClean="0"/>
              <a:t> </a:t>
            </a:r>
            <a:r>
              <a:rPr lang="es-ES" sz="2200" dirty="0" err="1" smtClean="0"/>
              <a:t>function</a:t>
            </a:r>
            <a:r>
              <a:rPr lang="es-ES" sz="2200" dirty="0" smtClean="0"/>
              <a:t> in </a:t>
            </a:r>
            <a:r>
              <a:rPr lang="es-ES" sz="2200" dirty="0" err="1" smtClean="0"/>
              <a:t>parallel</a:t>
            </a:r>
            <a:r>
              <a:rPr lang="es-ES" sz="2200" dirty="0" smtClean="0"/>
              <a:t> to </a:t>
            </a:r>
            <a:r>
              <a:rPr lang="es-ES" sz="2200" dirty="0" err="1" smtClean="0"/>
              <a:t>national</a:t>
            </a:r>
            <a:r>
              <a:rPr lang="es-ES" sz="2200" dirty="0" smtClean="0"/>
              <a:t> </a:t>
            </a:r>
            <a:r>
              <a:rPr lang="es-ES" sz="2200" dirty="0" err="1" smtClean="0"/>
              <a:t>laws</a:t>
            </a:r>
            <a:r>
              <a:rPr lang="es-ES" sz="2200" dirty="0" smtClean="0"/>
              <a:t> and </a:t>
            </a:r>
            <a:r>
              <a:rPr lang="es-ES" sz="2200" dirty="0" err="1" smtClean="0"/>
              <a:t>would</a:t>
            </a:r>
            <a:r>
              <a:rPr lang="es-ES" sz="2200" dirty="0" smtClean="0"/>
              <a:t> </a:t>
            </a:r>
            <a:r>
              <a:rPr lang="es-ES" sz="2200" dirty="0" err="1" smtClean="0"/>
              <a:t>contribute</a:t>
            </a:r>
            <a:r>
              <a:rPr lang="es-ES" sz="2200" dirty="0" smtClean="0"/>
              <a:t> to </a:t>
            </a:r>
            <a:r>
              <a:rPr lang="es-ES" sz="2200" dirty="0" err="1" smtClean="0"/>
              <a:t>creating</a:t>
            </a:r>
            <a:r>
              <a:rPr lang="es-ES" sz="2200" dirty="0" smtClean="0"/>
              <a:t> a </a:t>
            </a:r>
            <a:r>
              <a:rPr lang="es-ES" sz="2200" dirty="0" err="1" smtClean="0"/>
              <a:t>level</a:t>
            </a:r>
            <a:r>
              <a:rPr lang="es-ES" sz="2200" dirty="0" smtClean="0"/>
              <a:t> </a:t>
            </a:r>
            <a:r>
              <a:rPr lang="es-ES" sz="2200" dirty="0"/>
              <a:t>– </a:t>
            </a:r>
            <a:r>
              <a:rPr lang="es-ES" sz="2200" dirty="0" err="1"/>
              <a:t>playing</a:t>
            </a:r>
            <a:r>
              <a:rPr lang="es-ES" sz="2200" dirty="0"/>
              <a:t> </a:t>
            </a:r>
            <a:r>
              <a:rPr lang="es-ES" sz="2200" dirty="0" err="1"/>
              <a:t>field</a:t>
            </a:r>
            <a:r>
              <a:rPr lang="es-ES" sz="2200" dirty="0"/>
              <a:t> </a:t>
            </a:r>
            <a:r>
              <a:rPr lang="es-ES" sz="2200" dirty="0" err="1"/>
              <a:t>for</a:t>
            </a:r>
            <a:r>
              <a:rPr lang="es-ES" sz="2200" dirty="0"/>
              <a:t> EFP.</a:t>
            </a:r>
          </a:p>
          <a:p>
            <a:pPr marL="0" lvl="0" indent="0">
              <a:buNone/>
            </a:pPr>
            <a:r>
              <a:rPr lang="en-GB" sz="2200" dirty="0"/>
              <a:t>Study </a:t>
            </a:r>
            <a:r>
              <a:rPr lang="en-GB" sz="2200" dirty="0"/>
              <a:t>tax benefits for </a:t>
            </a:r>
            <a:r>
              <a:rPr lang="en-GB" sz="2200" dirty="0" smtClean="0"/>
              <a:t>EFP. </a:t>
            </a:r>
            <a:r>
              <a:rPr lang="en-GB" sz="2200" dirty="0"/>
              <a:t>Even if they are modest,, they can have a significant incentive effect. </a:t>
            </a:r>
          </a:p>
          <a:p>
            <a:pPr marL="0" indent="0">
              <a:buNone/>
            </a:pPr>
            <a:endParaRPr lang="es-ES" sz="2400" dirty="0" smtClean="0"/>
          </a:p>
          <a:p>
            <a:pPr marL="0" indent="0">
              <a:buNone/>
            </a:pPr>
            <a:endParaRPr lang="es-ES" sz="2800" dirty="0"/>
          </a:p>
          <a:p>
            <a:pPr marL="0" indent="0">
              <a:buNone/>
            </a:pPr>
            <a:endParaRPr lang="es-ES" sz="3600" b="1" dirty="0"/>
          </a:p>
          <a:p>
            <a:pPr marL="742950" indent="-742950">
              <a:buAutoNum type="arabicPeriod"/>
            </a:pPr>
            <a:endParaRPr lang="es-ES" sz="3600" b="1" dirty="0"/>
          </a:p>
          <a:p>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1993228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1143000"/>
          </a:xfrm>
        </p:spPr>
        <p:txBody>
          <a:bodyPr>
            <a:normAutofit fontScale="90000"/>
          </a:bodyPr>
          <a:lstStyle/>
          <a:p>
            <a:r>
              <a:rPr lang="es-ES" sz="4900" b="1" dirty="0" smtClean="0"/>
              <a:t>      EU </a:t>
            </a:r>
            <a:r>
              <a:rPr lang="es-ES" sz="4900" b="1" dirty="0" err="1"/>
              <a:t>Actions</a:t>
            </a:r>
            <a:r>
              <a:rPr lang="es-ES" b="1" dirty="0" smtClean="0"/>
              <a:t/>
            </a:r>
            <a:br>
              <a:rPr lang="es-ES" b="1" dirty="0" smtClean="0"/>
            </a:br>
            <a:endParaRPr lang="es-ES" dirty="0"/>
          </a:p>
        </p:txBody>
      </p:sp>
      <p:sp>
        <p:nvSpPr>
          <p:cNvPr id="3" name="2 Marcador de contenido"/>
          <p:cNvSpPr>
            <a:spLocks noGrp="1"/>
          </p:cNvSpPr>
          <p:nvPr>
            <p:ph idx="1"/>
          </p:nvPr>
        </p:nvSpPr>
        <p:spPr/>
        <p:txBody>
          <a:bodyPr/>
          <a:lstStyle/>
          <a:p>
            <a:pPr marL="0" indent="0">
              <a:buNone/>
            </a:pPr>
            <a:r>
              <a:rPr lang="es-ES" sz="3200" dirty="0" err="1" smtClean="0"/>
              <a:t>Table</a:t>
            </a:r>
            <a:r>
              <a:rPr lang="es-ES" sz="3200" dirty="0" smtClean="0"/>
              <a:t>:</a:t>
            </a:r>
          </a:p>
          <a:p>
            <a:pPr marL="0" indent="0">
              <a:buNone/>
            </a:pPr>
            <a:r>
              <a:rPr lang="es-ES" sz="3200" dirty="0" err="1" smtClean="0"/>
              <a:t>Classification</a:t>
            </a:r>
            <a:r>
              <a:rPr lang="es-ES" sz="3200" dirty="0" smtClean="0"/>
              <a:t> of EU </a:t>
            </a:r>
            <a:r>
              <a:rPr lang="es-ES" sz="3200" dirty="0" err="1" smtClean="0"/>
              <a:t>Member</a:t>
            </a:r>
            <a:r>
              <a:rPr lang="es-ES" sz="3200" dirty="0" smtClean="0"/>
              <a:t> </a:t>
            </a:r>
            <a:r>
              <a:rPr lang="es-ES" sz="3200" dirty="0" err="1" smtClean="0"/>
              <a:t>States</a:t>
            </a:r>
            <a:r>
              <a:rPr lang="es-ES" sz="3200" dirty="0" smtClean="0"/>
              <a:t> </a:t>
            </a:r>
            <a:r>
              <a:rPr lang="es-ES" sz="3200" dirty="0" err="1" smtClean="0"/>
              <a:t>based</a:t>
            </a:r>
            <a:r>
              <a:rPr lang="es-ES" sz="3200" dirty="0" smtClean="0"/>
              <a:t> </a:t>
            </a:r>
            <a:r>
              <a:rPr lang="es-ES" sz="3200" dirty="0" err="1" smtClean="0"/>
              <a:t>on</a:t>
            </a:r>
            <a:r>
              <a:rPr lang="es-ES" sz="3200" dirty="0" smtClean="0"/>
              <a:t> </a:t>
            </a:r>
            <a:r>
              <a:rPr lang="es-ES" sz="3200" dirty="0" err="1" smtClean="0"/>
              <a:t>regulatory</a:t>
            </a:r>
            <a:r>
              <a:rPr lang="es-ES" sz="3200" dirty="0" smtClean="0"/>
              <a:t> </a:t>
            </a:r>
            <a:r>
              <a:rPr lang="es-ES" sz="3200" dirty="0" err="1" smtClean="0"/>
              <a:t>density</a:t>
            </a:r>
            <a:r>
              <a:rPr lang="es-ES" sz="3200" dirty="0" smtClean="0"/>
              <a:t> and </a:t>
            </a:r>
            <a:r>
              <a:rPr lang="es-ES" sz="3200" dirty="0" err="1" smtClean="0"/>
              <a:t>support</a:t>
            </a:r>
            <a:r>
              <a:rPr lang="es-ES" sz="3200" dirty="0" smtClean="0"/>
              <a:t> </a:t>
            </a:r>
            <a:r>
              <a:rPr lang="es-ES" sz="3200" dirty="0" err="1" smtClean="0"/>
              <a:t>measures</a:t>
            </a:r>
            <a:r>
              <a:rPr lang="es-ES" sz="3200" dirty="0" smtClean="0"/>
              <a:t> </a:t>
            </a:r>
            <a:r>
              <a:rPr lang="es-ES" sz="3200" dirty="0" err="1" smtClean="0"/>
              <a:t>for</a:t>
            </a:r>
            <a:r>
              <a:rPr lang="es-ES" sz="3200" dirty="0" smtClean="0"/>
              <a:t> EFP</a:t>
            </a:r>
            <a:endParaRPr lang="es-ES" sz="3200" dirty="0"/>
          </a:p>
        </p:txBody>
      </p:sp>
    </p:spTree>
    <p:extLst>
      <p:ext uri="{BB962C8B-B14F-4D97-AF65-F5344CB8AC3E}">
        <p14:creationId xmlns:p14="http://schemas.microsoft.com/office/powerpoint/2010/main" val="2367401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4400" b="1" dirty="0" err="1"/>
              <a:t>C</a:t>
            </a:r>
            <a:r>
              <a:rPr lang="es-ES" sz="4400" b="1" dirty="0" err="1" smtClean="0"/>
              <a:t>onclusion</a:t>
            </a:r>
            <a:endParaRPr lang="es-ES" sz="4400" b="1" dirty="0"/>
          </a:p>
        </p:txBody>
      </p:sp>
      <p:sp>
        <p:nvSpPr>
          <p:cNvPr id="3" name="2 Marcador de contenido"/>
          <p:cNvSpPr>
            <a:spLocks noGrp="1"/>
          </p:cNvSpPr>
          <p:nvPr>
            <p:ph idx="1"/>
          </p:nvPr>
        </p:nvSpPr>
        <p:spPr/>
        <p:txBody>
          <a:bodyPr/>
          <a:lstStyle/>
          <a:p>
            <a:pPr marL="0" indent="0">
              <a:buNone/>
            </a:pPr>
            <a:r>
              <a:rPr lang="en-GB" sz="2400" i="1" dirty="0" smtClean="0">
                <a:hlinkClick r:id="rId3" tooltip="view quote"/>
              </a:rPr>
              <a:t>“</a:t>
            </a:r>
            <a:r>
              <a:rPr lang="cs-CZ" sz="2400" i="1" dirty="0" err="1" smtClean="0">
                <a:hlinkClick r:id="rId3" tooltip="view quote"/>
              </a:rPr>
              <a:t>We</a:t>
            </a:r>
            <a:r>
              <a:rPr lang="cs-CZ" sz="2400" i="1" dirty="0" smtClean="0">
                <a:hlinkClick r:id="rId3" tooltip="view quote"/>
              </a:rPr>
              <a:t> </a:t>
            </a:r>
            <a:r>
              <a:rPr lang="cs-CZ" sz="2400" i="1" dirty="0" err="1">
                <a:hlinkClick r:id="rId3" tooltip="view quote"/>
              </a:rPr>
              <a:t>can</a:t>
            </a:r>
            <a:r>
              <a:rPr lang="cs-CZ" sz="2400" i="1" dirty="0">
                <a:hlinkClick r:id="rId3" tooltip="view quote"/>
              </a:rPr>
              <a:t> </a:t>
            </a:r>
            <a:r>
              <a:rPr lang="cs-CZ" sz="2400" i="1" dirty="0" err="1">
                <a:hlinkClick r:id="rId3" tooltip="view quote"/>
              </a:rPr>
              <a:t>have</a:t>
            </a:r>
            <a:r>
              <a:rPr lang="cs-CZ" sz="2400" i="1" dirty="0">
                <a:hlinkClick r:id="rId3" tooltip="view quote"/>
              </a:rPr>
              <a:t> </a:t>
            </a:r>
            <a:r>
              <a:rPr lang="cs-CZ" sz="2400" i="1" dirty="0" err="1">
                <a:hlinkClick r:id="rId3" tooltip="view quote"/>
              </a:rPr>
              <a:t>democracy</a:t>
            </a:r>
            <a:r>
              <a:rPr lang="cs-CZ" sz="2400" i="1" dirty="0">
                <a:hlinkClick r:id="rId3" tooltip="view quote"/>
              </a:rPr>
              <a:t> in </a:t>
            </a:r>
            <a:r>
              <a:rPr lang="cs-CZ" sz="2400" i="1" dirty="0" err="1">
                <a:hlinkClick r:id="rId3" tooltip="view quote"/>
              </a:rPr>
              <a:t>this</a:t>
            </a:r>
            <a:r>
              <a:rPr lang="cs-CZ" sz="2400" i="1" dirty="0">
                <a:hlinkClick r:id="rId3" tooltip="view quote"/>
              </a:rPr>
              <a:t> country </a:t>
            </a:r>
            <a:r>
              <a:rPr lang="cs-CZ" sz="2400" i="1" dirty="0" err="1">
                <a:hlinkClick r:id="rId3" tooltip="view quote"/>
              </a:rPr>
              <a:t>or</a:t>
            </a:r>
            <a:r>
              <a:rPr lang="cs-CZ" sz="2400" i="1" dirty="0">
                <a:hlinkClick r:id="rId3" tooltip="view quote"/>
              </a:rPr>
              <a:t> </a:t>
            </a:r>
            <a:r>
              <a:rPr lang="cs-CZ" sz="2400" i="1" dirty="0" err="1">
                <a:hlinkClick r:id="rId3" tooltip="view quote"/>
              </a:rPr>
              <a:t>we</a:t>
            </a:r>
            <a:r>
              <a:rPr lang="cs-CZ" sz="2400" i="1" dirty="0">
                <a:hlinkClick r:id="rId3" tooltip="view quote"/>
              </a:rPr>
              <a:t> </a:t>
            </a:r>
            <a:r>
              <a:rPr lang="cs-CZ" sz="2400" i="1" dirty="0" err="1">
                <a:hlinkClick r:id="rId3" tooltip="view quote"/>
              </a:rPr>
              <a:t>can</a:t>
            </a:r>
            <a:r>
              <a:rPr lang="cs-CZ" sz="2400" i="1" dirty="0">
                <a:hlinkClick r:id="rId3" tooltip="view quote"/>
              </a:rPr>
              <a:t> </a:t>
            </a:r>
            <a:r>
              <a:rPr lang="cs-CZ" sz="2400" i="1" dirty="0" err="1">
                <a:hlinkClick r:id="rId3" tooltip="view quote"/>
              </a:rPr>
              <a:t>have</a:t>
            </a:r>
            <a:r>
              <a:rPr lang="cs-CZ" sz="2400" i="1" dirty="0">
                <a:hlinkClick r:id="rId3" tooltip="view quote"/>
              </a:rPr>
              <a:t> </a:t>
            </a:r>
            <a:r>
              <a:rPr lang="cs-CZ" sz="2400" i="1" dirty="0" err="1">
                <a:hlinkClick r:id="rId3" tooltip="view quote"/>
              </a:rPr>
              <a:t>great</a:t>
            </a:r>
            <a:r>
              <a:rPr lang="cs-CZ" sz="2400" i="1" dirty="0">
                <a:hlinkClick r:id="rId3" tooltip="view quote"/>
              </a:rPr>
              <a:t> </a:t>
            </a:r>
            <a:r>
              <a:rPr lang="cs-CZ" sz="2400" i="1" dirty="0" err="1">
                <a:hlinkClick r:id="rId3" tooltip="view quote"/>
              </a:rPr>
              <a:t>wealth</a:t>
            </a:r>
            <a:r>
              <a:rPr lang="cs-CZ" sz="2400" i="1" dirty="0">
                <a:hlinkClick r:id="rId3" tooltip="view quote"/>
              </a:rPr>
              <a:t> </a:t>
            </a:r>
            <a:r>
              <a:rPr lang="cs-CZ" sz="2400" i="1" dirty="0" err="1">
                <a:hlinkClick r:id="rId3" tooltip="view quote"/>
              </a:rPr>
              <a:t>concentrated</a:t>
            </a:r>
            <a:r>
              <a:rPr lang="cs-CZ" sz="2400" i="1" dirty="0">
                <a:hlinkClick r:id="rId3" tooltip="view quote"/>
              </a:rPr>
              <a:t> in </a:t>
            </a:r>
            <a:r>
              <a:rPr lang="cs-CZ" sz="2400" i="1" dirty="0" err="1">
                <a:hlinkClick r:id="rId3" tooltip="view quote"/>
              </a:rPr>
              <a:t>the</a:t>
            </a:r>
            <a:r>
              <a:rPr lang="cs-CZ" sz="2400" i="1" dirty="0">
                <a:hlinkClick r:id="rId3" tooltip="view quote"/>
              </a:rPr>
              <a:t> </a:t>
            </a:r>
            <a:r>
              <a:rPr lang="cs-CZ" sz="2400" i="1" dirty="0" err="1">
                <a:hlinkClick r:id="rId3" tooltip="view quote"/>
              </a:rPr>
              <a:t>hands</a:t>
            </a:r>
            <a:r>
              <a:rPr lang="cs-CZ" sz="2400" i="1" dirty="0">
                <a:hlinkClick r:id="rId3" tooltip="view quote"/>
              </a:rPr>
              <a:t> </a:t>
            </a:r>
            <a:r>
              <a:rPr lang="cs-CZ" sz="2400" i="1" dirty="0" err="1">
                <a:hlinkClick r:id="rId3" tooltip="view quote"/>
              </a:rPr>
              <a:t>of</a:t>
            </a:r>
            <a:r>
              <a:rPr lang="cs-CZ" sz="2400" i="1" dirty="0">
                <a:hlinkClick r:id="rId3" tooltip="view quote"/>
              </a:rPr>
              <a:t> a </a:t>
            </a:r>
            <a:r>
              <a:rPr lang="cs-CZ" sz="2400" i="1" dirty="0" err="1">
                <a:hlinkClick r:id="rId3" tooltip="view quote"/>
              </a:rPr>
              <a:t>few</a:t>
            </a:r>
            <a:r>
              <a:rPr lang="cs-CZ" sz="2400" i="1" dirty="0">
                <a:hlinkClick r:id="rId3" tooltip="view quote"/>
              </a:rPr>
              <a:t>, but </a:t>
            </a:r>
            <a:r>
              <a:rPr lang="cs-CZ" sz="2400" i="1" dirty="0" err="1">
                <a:hlinkClick r:id="rId3" tooltip="view quote"/>
              </a:rPr>
              <a:t>we</a:t>
            </a:r>
            <a:r>
              <a:rPr lang="cs-CZ" sz="2400" i="1" dirty="0">
                <a:hlinkClick r:id="rId3" tooltip="view quote"/>
              </a:rPr>
              <a:t> </a:t>
            </a:r>
            <a:r>
              <a:rPr lang="cs-CZ" sz="2400" i="1" dirty="0" err="1">
                <a:hlinkClick r:id="rId3" tooltip="view quote"/>
              </a:rPr>
              <a:t>can't</a:t>
            </a:r>
            <a:r>
              <a:rPr lang="cs-CZ" sz="2400" i="1" dirty="0">
                <a:hlinkClick r:id="rId3" tooltip="view quote"/>
              </a:rPr>
              <a:t> </a:t>
            </a:r>
            <a:r>
              <a:rPr lang="cs-CZ" sz="2400" i="1" dirty="0" err="1">
                <a:hlinkClick r:id="rId3" tooltip="view quote"/>
              </a:rPr>
              <a:t>have</a:t>
            </a:r>
            <a:r>
              <a:rPr lang="cs-CZ" sz="2400" i="1" dirty="0">
                <a:hlinkClick r:id="rId3" tooltip="view quote"/>
              </a:rPr>
              <a:t> </a:t>
            </a:r>
            <a:r>
              <a:rPr lang="cs-CZ" sz="2400" i="1" dirty="0" err="1" smtClean="0">
                <a:hlinkClick r:id="rId3" tooltip="view quote"/>
              </a:rPr>
              <a:t>both</a:t>
            </a:r>
            <a:r>
              <a:rPr lang="cs-CZ" sz="2400" i="1" dirty="0" smtClean="0">
                <a:hlinkClick r:id="rId3" tooltip="view quote"/>
              </a:rPr>
              <a:t>.</a:t>
            </a:r>
            <a:r>
              <a:rPr lang="en-GB" sz="2400" i="1" dirty="0" smtClean="0"/>
              <a:t>”</a:t>
            </a:r>
            <a:r>
              <a:rPr lang="cs-CZ" sz="2400" i="1" dirty="0" smtClean="0"/>
              <a:t> </a:t>
            </a:r>
            <a:r>
              <a:rPr lang="en-GB" sz="2400" dirty="0" smtClean="0"/>
              <a:t>Attributed to </a:t>
            </a:r>
            <a:r>
              <a:rPr lang="cs-CZ" sz="2400" dirty="0" smtClean="0"/>
              <a:t>Louis </a:t>
            </a:r>
            <a:r>
              <a:rPr lang="cs-CZ" sz="2400" dirty="0"/>
              <a:t>D. Brandeis, </a:t>
            </a:r>
            <a:r>
              <a:rPr lang="en-GB" sz="2400" dirty="0" smtClean="0"/>
              <a:t>American Judge</a:t>
            </a:r>
            <a:endParaRPr lang="en-GB" sz="2400" dirty="0"/>
          </a:p>
          <a:p>
            <a:r>
              <a:rPr lang="es-ES" sz="2400" dirty="0" err="1" smtClean="0"/>
              <a:t>Inspiration</a:t>
            </a:r>
            <a:r>
              <a:rPr lang="es-ES" sz="2400" dirty="0" smtClean="0"/>
              <a:t> and </a:t>
            </a:r>
            <a:r>
              <a:rPr lang="es-ES" sz="2400" dirty="0" err="1" smtClean="0"/>
              <a:t>guidance</a:t>
            </a:r>
            <a:r>
              <a:rPr lang="es-ES" sz="2400" dirty="0" smtClean="0"/>
              <a:t> </a:t>
            </a:r>
            <a:r>
              <a:rPr lang="es-ES" sz="2400" dirty="0" err="1" smtClean="0"/>
              <a:t>from</a:t>
            </a:r>
            <a:r>
              <a:rPr lang="es-ES" sz="2400" dirty="0" smtClean="0"/>
              <a:t> </a:t>
            </a:r>
            <a:r>
              <a:rPr lang="es-ES" sz="2400" dirty="0" err="1" smtClean="0"/>
              <a:t>professor</a:t>
            </a:r>
            <a:r>
              <a:rPr lang="es-ES" sz="2400" dirty="0" smtClean="0"/>
              <a:t> in Social </a:t>
            </a:r>
            <a:r>
              <a:rPr lang="es-ES" sz="2400" dirty="0" err="1" smtClean="0"/>
              <a:t>Economy</a:t>
            </a:r>
            <a:r>
              <a:rPr lang="es-ES" sz="2400" dirty="0" smtClean="0"/>
              <a:t> and </a:t>
            </a:r>
            <a:r>
              <a:rPr lang="es-ES" sz="2400" dirty="0" err="1" smtClean="0"/>
              <a:t>Cooperative</a:t>
            </a:r>
            <a:r>
              <a:rPr lang="es-ES" sz="2400" dirty="0" smtClean="0"/>
              <a:t> </a:t>
            </a:r>
            <a:r>
              <a:rPr lang="es-ES" sz="2400" dirty="0" err="1" smtClean="0"/>
              <a:t>Entreprise</a:t>
            </a:r>
            <a:r>
              <a:rPr lang="es-ES" sz="2400" dirty="0" smtClean="0"/>
              <a:t> Fred </a:t>
            </a:r>
            <a:r>
              <a:rPr lang="es-ES" sz="2400" dirty="0" err="1" smtClean="0"/>
              <a:t>Freundlich</a:t>
            </a:r>
            <a:r>
              <a:rPr lang="es-ES" sz="2400" dirty="0" smtClean="0"/>
              <a:t> </a:t>
            </a:r>
            <a:r>
              <a:rPr lang="es-ES" sz="2400" dirty="0" err="1" smtClean="0"/>
              <a:t>from</a:t>
            </a:r>
            <a:r>
              <a:rPr lang="es-ES" sz="2400" dirty="0" smtClean="0"/>
              <a:t> </a:t>
            </a:r>
            <a:r>
              <a:rPr lang="es-ES" sz="2400" dirty="0" err="1" smtClean="0"/>
              <a:t>Mondragon</a:t>
            </a:r>
            <a:r>
              <a:rPr lang="es-ES" sz="2400" dirty="0" smtClean="0"/>
              <a:t> </a:t>
            </a:r>
            <a:r>
              <a:rPr lang="es-ES" sz="2400" dirty="0" err="1" smtClean="0"/>
              <a:t>University</a:t>
            </a:r>
            <a:endParaRPr lang="es-ES" sz="2400" dirty="0" smtClean="0"/>
          </a:p>
          <a:p>
            <a:r>
              <a:rPr lang="es-ES" sz="4000" dirty="0" err="1" smtClean="0"/>
              <a:t>Eskerrik</a:t>
            </a:r>
            <a:r>
              <a:rPr lang="es-ES" sz="4000" dirty="0" smtClean="0"/>
              <a:t> </a:t>
            </a:r>
            <a:r>
              <a:rPr lang="es-ES" sz="4000" dirty="0" err="1" smtClean="0"/>
              <a:t>asko</a:t>
            </a:r>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25440585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4400" b="1" dirty="0" err="1" smtClean="0"/>
              <a:t>Background</a:t>
            </a:r>
            <a:endParaRPr lang="es-ES" sz="4400" b="1" dirty="0"/>
          </a:p>
        </p:txBody>
      </p:sp>
      <p:sp>
        <p:nvSpPr>
          <p:cNvPr id="3" name="2 Marcador de contenido"/>
          <p:cNvSpPr>
            <a:spLocks noGrp="1"/>
          </p:cNvSpPr>
          <p:nvPr>
            <p:ph idx="1"/>
          </p:nvPr>
        </p:nvSpPr>
        <p:spPr>
          <a:xfrm>
            <a:off x="1370013" y="1556792"/>
            <a:ext cx="7313612" cy="4385221"/>
          </a:xfrm>
        </p:spPr>
        <p:txBody>
          <a:bodyPr/>
          <a:lstStyle/>
          <a:p>
            <a:r>
              <a:rPr lang="en-GB" sz="2800" dirty="0"/>
              <a:t>I suspect is among the highest rates around the world, in the same way that, with respect to fine restaurants, the number of Michelin stars per square kilometre is the highest in the world</a:t>
            </a:r>
            <a:r>
              <a:rPr lang="en-GB" sz="2800" dirty="0" smtClean="0"/>
              <a:t>.</a:t>
            </a:r>
          </a:p>
          <a:p>
            <a:r>
              <a:rPr lang="en-GB" sz="2800" dirty="0"/>
              <a:t>I have decided the Basque Country makes an excellent case study since there are some interesting parallels between </a:t>
            </a:r>
            <a:r>
              <a:rPr lang="en-GB" sz="2800" dirty="0" smtClean="0"/>
              <a:t>the Czech </a:t>
            </a:r>
            <a:r>
              <a:rPr lang="en-GB" sz="2800" dirty="0"/>
              <a:t>Republic and this region in the north of Spain.  </a:t>
            </a:r>
          </a:p>
          <a:p>
            <a:endParaRPr lang="en-GB" sz="2400" dirty="0"/>
          </a:p>
          <a:p>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317400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Case </a:t>
            </a:r>
            <a:r>
              <a:rPr lang="es-ES" b="1" dirty="0" err="1" smtClean="0"/>
              <a:t>study</a:t>
            </a:r>
            <a:r>
              <a:rPr lang="es-ES" b="1" dirty="0" smtClean="0"/>
              <a:t>: </a:t>
            </a:r>
            <a:r>
              <a:rPr lang="es-ES" b="1" dirty="0" err="1" smtClean="0"/>
              <a:t>Basque</a:t>
            </a:r>
            <a:r>
              <a:rPr lang="es-ES" b="1" dirty="0" smtClean="0"/>
              <a:t>/</a:t>
            </a:r>
            <a:r>
              <a:rPr lang="es-ES" b="1" dirty="0" err="1" smtClean="0"/>
              <a:t>Czech</a:t>
            </a:r>
            <a:r>
              <a:rPr lang="es-ES" b="1" dirty="0" smtClean="0"/>
              <a:t> </a:t>
            </a:r>
            <a:r>
              <a:rPr lang="es-ES" b="1" dirty="0" err="1"/>
              <a:t>R</a:t>
            </a:r>
            <a:r>
              <a:rPr lang="es-ES" b="1" dirty="0" err="1" smtClean="0"/>
              <a:t>egions</a:t>
            </a:r>
            <a:endParaRPr lang="es-ES" b="1" dirty="0"/>
          </a:p>
        </p:txBody>
      </p:sp>
      <p:sp>
        <p:nvSpPr>
          <p:cNvPr id="3" name="2 Marcador de contenido"/>
          <p:cNvSpPr>
            <a:spLocks noGrp="1"/>
          </p:cNvSpPr>
          <p:nvPr>
            <p:ph idx="1"/>
          </p:nvPr>
        </p:nvSpPr>
        <p:spPr>
          <a:xfrm>
            <a:off x="1370013" y="1412776"/>
            <a:ext cx="7313612" cy="4529237"/>
          </a:xfrm>
        </p:spPr>
        <p:txBody>
          <a:bodyPr/>
          <a:lstStyle/>
          <a:p>
            <a:pPr marL="0" indent="0">
              <a:buNone/>
            </a:pPr>
            <a:r>
              <a:rPr lang="en-GB" sz="2800" dirty="0" smtClean="0"/>
              <a:t>1. It </a:t>
            </a:r>
            <a:r>
              <a:rPr lang="en-GB" sz="2800" dirty="0"/>
              <a:t>experienced 40 years ago a transition from an authoritarian regime  to democracy in some ways comparable to that experienced by Czech society 25 years ago</a:t>
            </a:r>
            <a:r>
              <a:rPr lang="en-GB" sz="2800" dirty="0" smtClean="0"/>
              <a:t>.</a:t>
            </a:r>
          </a:p>
          <a:p>
            <a:pPr marL="0" indent="0">
              <a:buNone/>
            </a:pPr>
            <a:r>
              <a:rPr lang="en-GB" sz="2800" dirty="0" smtClean="0"/>
              <a:t>2. The </a:t>
            </a:r>
            <a:r>
              <a:rPr lang="en-GB" sz="2800" dirty="0"/>
              <a:t>Basque Country is today a comparatively wealthy European </a:t>
            </a:r>
            <a:r>
              <a:rPr lang="en-GB" sz="2800" dirty="0" smtClean="0"/>
              <a:t>region – the GDP per capita is roughly 140% of the European average, </a:t>
            </a:r>
            <a:r>
              <a:rPr lang="en-GB" sz="2800" dirty="0"/>
              <a:t>with an important concentration of metallurgic industry and manufacturing SMEs.</a:t>
            </a:r>
          </a:p>
          <a:p>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2757796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a:t>Case </a:t>
            </a:r>
            <a:r>
              <a:rPr lang="es-ES" b="1" dirty="0" err="1"/>
              <a:t>study</a:t>
            </a:r>
            <a:r>
              <a:rPr lang="es-ES" b="1" dirty="0"/>
              <a:t>: </a:t>
            </a:r>
            <a:r>
              <a:rPr lang="es-ES" b="1" dirty="0" err="1"/>
              <a:t>Basque</a:t>
            </a:r>
            <a:r>
              <a:rPr lang="es-ES" b="1" dirty="0"/>
              <a:t>/</a:t>
            </a:r>
            <a:r>
              <a:rPr lang="es-ES" b="1" dirty="0" err="1"/>
              <a:t>Czech</a:t>
            </a:r>
            <a:r>
              <a:rPr lang="es-ES" b="1" dirty="0"/>
              <a:t> </a:t>
            </a:r>
            <a:r>
              <a:rPr lang="es-ES" b="1" dirty="0" err="1"/>
              <a:t>R</a:t>
            </a:r>
            <a:r>
              <a:rPr lang="es-ES" b="1" dirty="0" err="1" smtClean="0"/>
              <a:t>egions</a:t>
            </a:r>
            <a:endParaRPr lang="es-ES" b="1" dirty="0"/>
          </a:p>
        </p:txBody>
      </p:sp>
      <p:sp>
        <p:nvSpPr>
          <p:cNvPr id="3" name="2 Marcador de contenido"/>
          <p:cNvSpPr>
            <a:spLocks noGrp="1"/>
          </p:cNvSpPr>
          <p:nvPr>
            <p:ph idx="1"/>
          </p:nvPr>
        </p:nvSpPr>
        <p:spPr/>
        <p:txBody>
          <a:bodyPr/>
          <a:lstStyle/>
          <a:p>
            <a:pPr marL="0" indent="0" algn="ctr">
              <a:buNone/>
            </a:pPr>
            <a:endParaRPr lang="en-GB" sz="2400" dirty="0" smtClean="0"/>
          </a:p>
          <a:p>
            <a:pPr marL="0" indent="0" algn="ctr">
              <a:buNone/>
            </a:pPr>
            <a:r>
              <a:rPr lang="cs-CZ" sz="2400" b="1" dirty="0" smtClean="0"/>
              <a:t>OECD </a:t>
            </a:r>
            <a:r>
              <a:rPr lang="cs-CZ" sz="2400" b="1" dirty="0"/>
              <a:t>2014 REGIONAL WELLBEING </a:t>
            </a:r>
            <a:r>
              <a:rPr lang="cs-CZ" sz="2400" b="1" dirty="0" smtClean="0"/>
              <a:t>REPORT</a:t>
            </a:r>
            <a:endParaRPr lang="en-GB" sz="2400" b="1" dirty="0" smtClean="0"/>
          </a:p>
          <a:p>
            <a:pPr marL="0" indent="0" algn="ctr">
              <a:buNone/>
            </a:pPr>
            <a:endParaRPr lang="en-GB" sz="2400" b="1" dirty="0" smtClean="0"/>
          </a:p>
          <a:p>
            <a:pPr marL="0" indent="0">
              <a:buNone/>
            </a:pPr>
            <a:r>
              <a:rPr lang="en-GB" sz="2400" dirty="0" smtClean="0"/>
              <a:t>Household disposable income</a:t>
            </a:r>
          </a:p>
          <a:p>
            <a:pPr marL="0" indent="0">
              <a:buNone/>
            </a:pPr>
            <a:r>
              <a:rPr lang="en-GB" sz="2400" dirty="0" smtClean="0"/>
              <a:t>Basque country   Prague     Moravia    Bavaria</a:t>
            </a:r>
            <a:endParaRPr lang="en-GB" sz="2400" dirty="0"/>
          </a:p>
          <a:p>
            <a:pPr marL="0" indent="0">
              <a:buNone/>
            </a:pPr>
            <a:r>
              <a:rPr lang="es-ES" sz="2400" dirty="0" smtClean="0"/>
              <a:t>Euro 19.445         13.650    9.515       20.237</a:t>
            </a:r>
            <a:endParaRPr lang="es-ES" sz="2400" dirty="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3773222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4400" b="1" dirty="0" err="1" smtClean="0"/>
              <a:t>Initial</a:t>
            </a:r>
            <a:r>
              <a:rPr lang="es-ES" sz="4400" b="1" dirty="0" smtClean="0"/>
              <a:t> </a:t>
            </a:r>
            <a:r>
              <a:rPr lang="es-ES" sz="4400" b="1" dirty="0" err="1" smtClean="0"/>
              <a:t>Action</a:t>
            </a:r>
            <a:endParaRPr lang="es-ES" sz="4400" b="1" dirty="0"/>
          </a:p>
        </p:txBody>
      </p:sp>
      <p:sp>
        <p:nvSpPr>
          <p:cNvPr id="3" name="2 Marcador de contenido"/>
          <p:cNvSpPr>
            <a:spLocks noGrp="1"/>
          </p:cNvSpPr>
          <p:nvPr>
            <p:ph idx="1"/>
          </p:nvPr>
        </p:nvSpPr>
        <p:spPr/>
        <p:txBody>
          <a:bodyPr/>
          <a:lstStyle/>
          <a:p>
            <a:r>
              <a:rPr lang="es-ES" sz="2800" dirty="0" smtClean="0"/>
              <a:t>In </a:t>
            </a:r>
            <a:r>
              <a:rPr lang="es-ES" sz="2800" dirty="0" err="1" smtClean="0"/>
              <a:t>September</a:t>
            </a:r>
            <a:r>
              <a:rPr lang="es-ES" sz="2800" dirty="0" smtClean="0"/>
              <a:t> 2014 </a:t>
            </a:r>
            <a:r>
              <a:rPr lang="es-ES" sz="2800" dirty="0" err="1" smtClean="0"/>
              <a:t>Paper</a:t>
            </a:r>
            <a:r>
              <a:rPr lang="es-ES" sz="2800" dirty="0" smtClean="0"/>
              <a:t> </a:t>
            </a:r>
            <a:r>
              <a:rPr lang="es-ES" sz="2800" dirty="0" err="1" smtClean="0"/>
              <a:t>on</a:t>
            </a:r>
            <a:r>
              <a:rPr lang="es-ES" sz="2800" dirty="0" smtClean="0"/>
              <a:t> </a:t>
            </a:r>
            <a:r>
              <a:rPr lang="es-ES" sz="2800" dirty="0" err="1" smtClean="0"/>
              <a:t>How</a:t>
            </a:r>
            <a:r>
              <a:rPr lang="es-ES" sz="2800" dirty="0" smtClean="0"/>
              <a:t> </a:t>
            </a:r>
            <a:r>
              <a:rPr lang="es-ES" sz="2800" dirty="0" err="1" smtClean="0"/>
              <a:t>to</a:t>
            </a:r>
            <a:r>
              <a:rPr lang="es-ES" sz="2800" dirty="0" smtClean="0"/>
              <a:t> </a:t>
            </a:r>
            <a:r>
              <a:rPr lang="es-ES" sz="2800" dirty="0" err="1" smtClean="0"/>
              <a:t>support</a:t>
            </a:r>
            <a:r>
              <a:rPr lang="es-ES" sz="2800" dirty="0" smtClean="0"/>
              <a:t> </a:t>
            </a:r>
            <a:r>
              <a:rPr lang="es-ES" sz="2800" dirty="0" err="1" smtClean="0"/>
              <a:t>entrepreneurship</a:t>
            </a:r>
            <a:r>
              <a:rPr lang="es-ES" sz="2800" dirty="0" smtClean="0"/>
              <a:t> </a:t>
            </a:r>
            <a:r>
              <a:rPr lang="es-ES" sz="2800" dirty="0" err="1" smtClean="0"/>
              <a:t>through</a:t>
            </a:r>
            <a:r>
              <a:rPr lang="es-ES" sz="2800" dirty="0" smtClean="0"/>
              <a:t> </a:t>
            </a:r>
            <a:r>
              <a:rPr lang="es-ES" sz="2800" dirty="0" err="1" smtClean="0"/>
              <a:t>Employee</a:t>
            </a:r>
            <a:r>
              <a:rPr lang="es-ES" sz="2800" dirty="0" smtClean="0"/>
              <a:t> </a:t>
            </a:r>
            <a:r>
              <a:rPr lang="es-ES" sz="2800" dirty="0" err="1" smtClean="0"/>
              <a:t>financial</a:t>
            </a:r>
            <a:r>
              <a:rPr lang="es-ES" sz="2800" dirty="0" smtClean="0"/>
              <a:t> </a:t>
            </a:r>
            <a:r>
              <a:rPr lang="es-ES" sz="2800" dirty="0" err="1" smtClean="0"/>
              <a:t>participation</a:t>
            </a:r>
            <a:r>
              <a:rPr lang="es-ES" sz="2800" dirty="0" smtClean="0"/>
              <a:t> in </a:t>
            </a:r>
            <a:r>
              <a:rPr lang="es-ES" sz="2800" dirty="0" err="1" smtClean="0"/>
              <a:t>the</a:t>
            </a:r>
            <a:r>
              <a:rPr lang="es-ES" sz="2800" dirty="0" smtClean="0"/>
              <a:t> </a:t>
            </a:r>
            <a:r>
              <a:rPr lang="es-ES" sz="2800" dirty="0" err="1" smtClean="0"/>
              <a:t>Czech</a:t>
            </a:r>
            <a:r>
              <a:rPr lang="es-ES" sz="2800" dirty="0" smtClean="0"/>
              <a:t> </a:t>
            </a:r>
            <a:r>
              <a:rPr lang="es-ES" sz="2800" dirty="0" err="1" smtClean="0"/>
              <a:t>Republic</a:t>
            </a:r>
            <a:r>
              <a:rPr lang="es-ES" sz="2800" dirty="0" smtClean="0"/>
              <a:t> </a:t>
            </a:r>
            <a:r>
              <a:rPr lang="es-ES" sz="2800" dirty="0" err="1" smtClean="0"/>
              <a:t>including</a:t>
            </a:r>
            <a:r>
              <a:rPr lang="es-ES" sz="2800" dirty="0" smtClean="0"/>
              <a:t> </a:t>
            </a:r>
            <a:r>
              <a:rPr lang="es-ES" sz="2800" dirty="0" err="1" smtClean="0"/>
              <a:t>the</a:t>
            </a:r>
            <a:r>
              <a:rPr lang="es-ES" sz="2800" dirty="0" smtClean="0"/>
              <a:t> </a:t>
            </a:r>
            <a:r>
              <a:rPr lang="es-ES" sz="2800" dirty="0" err="1" smtClean="0"/>
              <a:t>best</a:t>
            </a:r>
            <a:r>
              <a:rPr lang="es-ES" sz="2800" dirty="0" smtClean="0"/>
              <a:t> </a:t>
            </a:r>
            <a:r>
              <a:rPr lang="es-ES" sz="2800" dirty="0" err="1" smtClean="0"/>
              <a:t>practice</a:t>
            </a:r>
            <a:r>
              <a:rPr lang="es-ES" sz="2800" dirty="0" smtClean="0"/>
              <a:t> </a:t>
            </a:r>
            <a:r>
              <a:rPr lang="es-ES" sz="2800" dirty="0" err="1" smtClean="0"/>
              <a:t>from</a:t>
            </a:r>
            <a:r>
              <a:rPr lang="es-ES" sz="2800" dirty="0" smtClean="0"/>
              <a:t> </a:t>
            </a:r>
            <a:r>
              <a:rPr lang="es-ES" sz="2800" dirty="0" err="1" smtClean="0"/>
              <a:t>Mondragon</a:t>
            </a:r>
            <a:endParaRPr lang="es-ES" sz="2800" dirty="0" smtClean="0"/>
          </a:p>
          <a:p>
            <a:r>
              <a:rPr lang="es-ES" sz="2800" dirty="0" smtClean="0"/>
              <a:t>In </a:t>
            </a:r>
            <a:r>
              <a:rPr lang="es-ES" sz="2800" dirty="0" err="1" smtClean="0"/>
              <a:t>October</a:t>
            </a:r>
            <a:r>
              <a:rPr lang="es-ES" sz="2800" dirty="0" smtClean="0"/>
              <a:t> 2014 </a:t>
            </a:r>
            <a:r>
              <a:rPr lang="es-ES" sz="2800" dirty="0" err="1" smtClean="0"/>
              <a:t>organised</a:t>
            </a:r>
            <a:r>
              <a:rPr lang="es-ES" sz="2800" dirty="0" smtClean="0"/>
              <a:t> a </a:t>
            </a:r>
            <a:r>
              <a:rPr lang="es-ES" sz="2800" dirty="0" err="1"/>
              <a:t>S</a:t>
            </a:r>
            <a:r>
              <a:rPr lang="es-ES" sz="2800" dirty="0" err="1" smtClean="0"/>
              <a:t>eminar</a:t>
            </a:r>
            <a:r>
              <a:rPr lang="es-ES" sz="2800" dirty="0" smtClean="0"/>
              <a:t> </a:t>
            </a:r>
            <a:r>
              <a:rPr lang="es-ES" sz="2800" dirty="0" err="1" smtClean="0"/>
              <a:t>under</a:t>
            </a:r>
            <a:r>
              <a:rPr lang="es-ES" sz="2800" dirty="0" smtClean="0"/>
              <a:t> </a:t>
            </a:r>
            <a:r>
              <a:rPr lang="es-ES" sz="2800" dirty="0" err="1" smtClean="0"/>
              <a:t>the</a:t>
            </a:r>
            <a:r>
              <a:rPr lang="es-ES" sz="2800" dirty="0" smtClean="0"/>
              <a:t> </a:t>
            </a:r>
            <a:r>
              <a:rPr lang="es-ES" sz="2800" dirty="0" err="1" smtClean="0"/>
              <a:t>auspices</a:t>
            </a:r>
            <a:r>
              <a:rPr lang="es-ES" sz="2800" dirty="0" smtClean="0"/>
              <a:t> </a:t>
            </a:r>
            <a:r>
              <a:rPr lang="es-ES" sz="2800" dirty="0" err="1" smtClean="0"/>
              <a:t>The</a:t>
            </a:r>
            <a:r>
              <a:rPr lang="es-ES" sz="2800" dirty="0" smtClean="0"/>
              <a:t> Council </a:t>
            </a:r>
            <a:r>
              <a:rPr lang="es-ES" sz="2800" dirty="0" err="1" smtClean="0"/>
              <a:t>for</a:t>
            </a:r>
            <a:r>
              <a:rPr lang="es-ES" sz="2800" dirty="0" smtClean="0"/>
              <a:t> </a:t>
            </a:r>
            <a:r>
              <a:rPr lang="es-ES" sz="2800" dirty="0" err="1" smtClean="0"/>
              <a:t>sustainable</a:t>
            </a:r>
            <a:r>
              <a:rPr lang="es-ES" sz="2800" dirty="0" smtClean="0"/>
              <a:t> </a:t>
            </a:r>
            <a:r>
              <a:rPr lang="es-ES" sz="2800" dirty="0" err="1" smtClean="0"/>
              <a:t>development</a:t>
            </a:r>
            <a:r>
              <a:rPr lang="es-ES" sz="2800" dirty="0" smtClean="0"/>
              <a:t> </a:t>
            </a:r>
            <a:r>
              <a:rPr lang="es-ES" sz="2800" dirty="0"/>
              <a:t>of </a:t>
            </a:r>
            <a:r>
              <a:rPr lang="es-ES" sz="2800" dirty="0" err="1"/>
              <a:t>the</a:t>
            </a:r>
            <a:r>
              <a:rPr lang="es-ES" sz="2800" dirty="0"/>
              <a:t> Office of </a:t>
            </a:r>
            <a:r>
              <a:rPr lang="es-ES" sz="2800" dirty="0" err="1"/>
              <a:t>the</a:t>
            </a:r>
            <a:r>
              <a:rPr lang="es-ES" sz="2800" dirty="0"/>
              <a:t> </a:t>
            </a:r>
            <a:r>
              <a:rPr lang="es-ES" sz="2800" dirty="0" err="1"/>
              <a:t>Government</a:t>
            </a:r>
            <a:r>
              <a:rPr lang="es-ES" sz="2800" dirty="0"/>
              <a:t>, </a:t>
            </a:r>
            <a:endParaRPr lang="es-ES" sz="2800" dirty="0" smtClean="0"/>
          </a:p>
          <a:p>
            <a:pPr marL="0" indent="0">
              <a:buNone/>
            </a:pPr>
            <a:endParaRPr lang="es-ES" sz="4000" dirty="0" smtClean="0"/>
          </a:p>
          <a:p>
            <a:endParaRPr lang="es-ES" sz="4000" dirty="0" smtClean="0"/>
          </a:p>
          <a:p>
            <a:pPr marL="0" indent="0">
              <a:buNone/>
            </a:pPr>
            <a:endParaRPr lang="es-ES" sz="4000" dirty="0" smtClean="0"/>
          </a:p>
          <a:p>
            <a:endParaRPr lang="es-ES" sz="4000" dirty="0"/>
          </a:p>
          <a:p>
            <a:pPr marL="0" indent="0">
              <a:buNone/>
            </a:pPr>
            <a:endParaRPr lang="es-ES" sz="4000" dirty="0"/>
          </a:p>
          <a:p>
            <a:endParaRPr lang="es-ES" dirty="0"/>
          </a:p>
          <a:p>
            <a:endParaRPr lang="es-ES" dirty="0"/>
          </a:p>
        </p:txBody>
      </p:sp>
    </p:spTree>
    <p:extLst>
      <p:ext uri="{BB962C8B-B14F-4D97-AF65-F5344CB8AC3E}">
        <p14:creationId xmlns:p14="http://schemas.microsoft.com/office/powerpoint/2010/main" val="672920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1143000"/>
          </a:xfrm>
        </p:spPr>
        <p:txBody>
          <a:bodyPr>
            <a:normAutofit fontScale="90000"/>
          </a:bodyPr>
          <a:lstStyle/>
          <a:p>
            <a:pPr algn="ctr"/>
            <a:r>
              <a:rPr lang="es-ES" b="1" dirty="0" smtClean="0"/>
              <a:t>      </a:t>
            </a:r>
            <a:br>
              <a:rPr lang="es-ES" b="1" dirty="0" smtClean="0"/>
            </a:br>
            <a:r>
              <a:rPr lang="es-ES" b="1" dirty="0"/>
              <a:t/>
            </a:r>
            <a:br>
              <a:rPr lang="es-ES" b="1" dirty="0"/>
            </a:br>
            <a:r>
              <a:rPr lang="es-ES" b="1" dirty="0" smtClean="0"/>
              <a:t/>
            </a:r>
            <a:br>
              <a:rPr lang="es-ES" b="1" dirty="0" smtClean="0"/>
            </a:br>
            <a:r>
              <a:rPr lang="es-ES" b="1" dirty="0"/>
              <a:t/>
            </a:r>
            <a:br>
              <a:rPr lang="es-ES" b="1" dirty="0"/>
            </a:br>
            <a:r>
              <a:rPr lang="es-ES" sz="4900" b="1" dirty="0" smtClean="0"/>
              <a:t/>
            </a:r>
            <a:br>
              <a:rPr lang="es-ES" sz="4900" b="1" dirty="0" smtClean="0"/>
            </a:br>
            <a:r>
              <a:rPr lang="es-ES" b="1" dirty="0" smtClean="0"/>
              <a:t/>
            </a:r>
            <a:br>
              <a:rPr lang="es-ES" b="1" dirty="0" smtClean="0"/>
            </a:br>
            <a:r>
              <a:rPr lang="es-ES" b="1" dirty="0" err="1"/>
              <a:t>Summary</a:t>
            </a:r>
            <a:r>
              <a:rPr lang="es-ES" b="1" dirty="0"/>
              <a:t> &amp; </a:t>
            </a:r>
            <a:r>
              <a:rPr lang="es-ES" b="1" dirty="0" err="1" smtClean="0"/>
              <a:t>Recommendations</a:t>
            </a:r>
            <a:r>
              <a:rPr lang="es-ES" b="1" dirty="0" smtClean="0"/>
              <a:t> </a:t>
            </a:r>
            <a:r>
              <a:rPr lang="es-ES" b="1" dirty="0" err="1"/>
              <a:t>on</a:t>
            </a:r>
            <a:r>
              <a:rPr lang="es-ES" b="1" dirty="0"/>
              <a:t> EFP in </a:t>
            </a:r>
            <a:r>
              <a:rPr lang="es-ES" b="1" dirty="0" err="1"/>
              <a:t>Europe</a:t>
            </a:r>
            <a:endParaRPr lang="es-ES" dirty="0"/>
          </a:p>
        </p:txBody>
      </p:sp>
      <p:sp>
        <p:nvSpPr>
          <p:cNvPr id="3" name="2 Marcador de contenido"/>
          <p:cNvSpPr>
            <a:spLocks noGrp="1"/>
          </p:cNvSpPr>
          <p:nvPr>
            <p:ph idx="1"/>
          </p:nvPr>
        </p:nvSpPr>
        <p:spPr/>
        <p:txBody>
          <a:bodyPr/>
          <a:lstStyle/>
          <a:p>
            <a:pPr marL="0" lvl="0" indent="0">
              <a:buNone/>
            </a:pPr>
            <a:r>
              <a:rPr lang="en-GB" sz="2000" dirty="0" smtClean="0"/>
              <a:t>1. The </a:t>
            </a:r>
            <a:r>
              <a:rPr lang="en-GB" sz="2000" dirty="0"/>
              <a:t>debate on EFP at the European level and in the Member States must be re-launched, awareness raised and social partners encouraged.</a:t>
            </a:r>
          </a:p>
          <a:p>
            <a:pPr marL="0" lvl="0" indent="0">
              <a:buNone/>
            </a:pPr>
            <a:r>
              <a:rPr lang="en-GB" sz="2000" dirty="0" smtClean="0"/>
              <a:t>2. Businesses </a:t>
            </a:r>
            <a:r>
              <a:rPr lang="en-GB" sz="2000" dirty="0"/>
              <a:t>operating across borders, particularly SMEs should be offered help, especially in overcoming tax obstacles in specific EU/EEA countries.</a:t>
            </a:r>
          </a:p>
          <a:p>
            <a:pPr marL="0" lvl="0" indent="0">
              <a:buNone/>
            </a:pPr>
            <a:r>
              <a:rPr lang="en-GB" sz="2000" dirty="0" smtClean="0"/>
              <a:t>3. The </a:t>
            </a:r>
            <a:r>
              <a:rPr lang="en-GB" sz="2000" dirty="0"/>
              <a:t>introduction of EFP must be voluntary; it must be in addition to existing remuneration systems and not a substitute, independent of pension schemes while not impeding collective wage bargaining. </a:t>
            </a:r>
          </a:p>
        </p:txBody>
      </p:sp>
    </p:spTree>
    <p:extLst>
      <p:ext uri="{BB962C8B-B14F-4D97-AF65-F5344CB8AC3E}">
        <p14:creationId xmlns:p14="http://schemas.microsoft.com/office/powerpoint/2010/main" val="1075369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8229600" cy="1143000"/>
          </a:xfrm>
        </p:spPr>
        <p:txBody>
          <a:bodyPr>
            <a:normAutofit fontScale="90000"/>
          </a:bodyPr>
          <a:lstStyle/>
          <a:p>
            <a:pPr algn="ctr"/>
            <a:r>
              <a:rPr lang="es-ES" b="1" dirty="0" smtClean="0"/>
              <a:t>      </a:t>
            </a:r>
            <a:br>
              <a:rPr lang="es-ES" b="1" dirty="0" smtClean="0"/>
            </a:br>
            <a:r>
              <a:rPr lang="es-ES" b="1" dirty="0"/>
              <a:t/>
            </a:r>
            <a:br>
              <a:rPr lang="es-ES" b="1" dirty="0"/>
            </a:br>
            <a:r>
              <a:rPr lang="es-ES" b="1" dirty="0" smtClean="0"/>
              <a:t/>
            </a:r>
            <a:br>
              <a:rPr lang="es-ES" b="1" dirty="0" smtClean="0"/>
            </a:br>
            <a:r>
              <a:rPr lang="es-ES" b="1" dirty="0"/>
              <a:t/>
            </a:r>
            <a:br>
              <a:rPr lang="es-ES" b="1" dirty="0"/>
            </a:br>
            <a:r>
              <a:rPr lang="es-ES" sz="4900" b="1" dirty="0" smtClean="0"/>
              <a:t/>
            </a:r>
            <a:br>
              <a:rPr lang="es-ES" sz="4900" b="1" dirty="0" smtClean="0"/>
            </a:br>
            <a:r>
              <a:rPr lang="es-ES" b="1" dirty="0" smtClean="0"/>
              <a:t/>
            </a:r>
            <a:br>
              <a:rPr lang="es-ES" b="1" dirty="0" smtClean="0"/>
            </a:br>
            <a:r>
              <a:rPr lang="es-ES" b="1" dirty="0" err="1"/>
              <a:t>Summary</a:t>
            </a:r>
            <a:r>
              <a:rPr lang="es-ES" b="1" dirty="0"/>
              <a:t> &amp; </a:t>
            </a:r>
            <a:r>
              <a:rPr lang="es-ES" b="1" dirty="0" err="1" smtClean="0"/>
              <a:t>Recommendations</a:t>
            </a:r>
            <a:r>
              <a:rPr lang="es-ES" b="1" dirty="0" smtClean="0"/>
              <a:t> </a:t>
            </a:r>
            <a:r>
              <a:rPr lang="es-ES" b="1" dirty="0" err="1"/>
              <a:t>on</a:t>
            </a:r>
            <a:r>
              <a:rPr lang="es-ES" b="1" dirty="0"/>
              <a:t> EFP in </a:t>
            </a:r>
            <a:r>
              <a:rPr lang="es-ES" b="1" dirty="0" err="1"/>
              <a:t>Europe</a:t>
            </a:r>
            <a:endParaRPr lang="es-ES" dirty="0"/>
          </a:p>
        </p:txBody>
      </p:sp>
      <p:sp>
        <p:nvSpPr>
          <p:cNvPr id="3" name="2 Marcador de contenido"/>
          <p:cNvSpPr>
            <a:spLocks noGrp="1"/>
          </p:cNvSpPr>
          <p:nvPr>
            <p:ph idx="1"/>
          </p:nvPr>
        </p:nvSpPr>
        <p:spPr>
          <a:xfrm>
            <a:off x="755576" y="1484784"/>
            <a:ext cx="7928049" cy="4114800"/>
          </a:xfrm>
        </p:spPr>
        <p:txBody>
          <a:bodyPr/>
          <a:lstStyle/>
          <a:p>
            <a:pPr marL="0" lvl="0" indent="0">
              <a:buNone/>
            </a:pPr>
            <a:r>
              <a:rPr lang="en-GB" sz="1800" dirty="0" smtClean="0"/>
              <a:t>4. EFP </a:t>
            </a:r>
            <a:r>
              <a:rPr lang="en-GB" sz="1800" dirty="0"/>
              <a:t>may bring desirable benefits such as: </a:t>
            </a:r>
          </a:p>
          <a:p>
            <a:pPr lvl="1"/>
            <a:r>
              <a:rPr lang="en-GB" sz="1800" dirty="0"/>
              <a:t>a proportion of company profits  distributed to employees locally, which in turn helps to increase regional purchasing power and can boost a company's chances of success in a given region, </a:t>
            </a:r>
          </a:p>
          <a:p>
            <a:pPr lvl="1"/>
            <a:r>
              <a:rPr lang="en-GB" sz="1800" dirty="0" smtClean="0"/>
              <a:t>Improve corporate </a:t>
            </a:r>
            <a:r>
              <a:rPr lang="en-GB" sz="1800" dirty="0"/>
              <a:t>governance </a:t>
            </a:r>
            <a:r>
              <a:rPr lang="en-GB" sz="1800" dirty="0" smtClean="0"/>
              <a:t>and corporate </a:t>
            </a:r>
            <a:r>
              <a:rPr lang="en-GB" sz="1800" dirty="0"/>
              <a:t>management which helps to improve </a:t>
            </a:r>
            <a:r>
              <a:rPr lang="en-GB" sz="1800" dirty="0" smtClean="0"/>
              <a:t>incomes </a:t>
            </a:r>
            <a:r>
              <a:rPr lang="en-GB" sz="1800" dirty="0"/>
              <a:t>through participation in a company's success, </a:t>
            </a:r>
          </a:p>
          <a:p>
            <a:pPr lvl="1"/>
            <a:r>
              <a:rPr lang="en-GB" sz="1800" dirty="0"/>
              <a:t>a motivating effect and thus a contribution to a greater sense of identification with the company, thus reducing staff turnover. </a:t>
            </a:r>
          </a:p>
          <a:p>
            <a:pPr lvl="1"/>
            <a:r>
              <a:rPr lang="en-GB" sz="1800" dirty="0"/>
              <a:t>it can root economic activity in a region, lowering unemployment in general, and especially during downturns. </a:t>
            </a:r>
          </a:p>
          <a:p>
            <a:pPr lvl="1"/>
            <a:r>
              <a:rPr lang="en-GB" sz="1800" dirty="0"/>
              <a:t>35 years of scientific research shows that when </a:t>
            </a:r>
            <a:r>
              <a:rPr lang="en-GB" sz="1800" dirty="0" err="1"/>
              <a:t>efp</a:t>
            </a:r>
            <a:r>
              <a:rPr lang="en-GB" sz="1800" dirty="0"/>
              <a:t> is combined greater transparency and employee participation in decisions, company performance generally improves (growth, productivity, profitability, innovation, etc.)</a:t>
            </a:r>
          </a:p>
        </p:txBody>
      </p:sp>
    </p:spTree>
    <p:extLst>
      <p:ext uri="{BB962C8B-B14F-4D97-AF65-F5344CB8AC3E}">
        <p14:creationId xmlns:p14="http://schemas.microsoft.com/office/powerpoint/2010/main" val="1128624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1143000"/>
          </a:xfrm>
        </p:spPr>
        <p:txBody>
          <a:bodyPr>
            <a:normAutofit fontScale="90000"/>
          </a:bodyPr>
          <a:lstStyle/>
          <a:p>
            <a:pPr algn="ctr"/>
            <a:r>
              <a:rPr lang="es-ES" b="1" dirty="0" smtClean="0"/>
              <a:t>      </a:t>
            </a:r>
            <a:br>
              <a:rPr lang="es-ES" b="1" dirty="0" smtClean="0"/>
            </a:br>
            <a:r>
              <a:rPr lang="es-ES" b="1" dirty="0"/>
              <a:t/>
            </a:r>
            <a:br>
              <a:rPr lang="es-ES" b="1" dirty="0"/>
            </a:br>
            <a:r>
              <a:rPr lang="es-ES" b="1" dirty="0" smtClean="0"/>
              <a:t/>
            </a:r>
            <a:br>
              <a:rPr lang="es-ES" b="1" dirty="0" smtClean="0"/>
            </a:br>
            <a:r>
              <a:rPr lang="es-ES" b="1" dirty="0"/>
              <a:t/>
            </a:r>
            <a:br>
              <a:rPr lang="es-ES" b="1" dirty="0"/>
            </a:br>
            <a:r>
              <a:rPr lang="es-ES" sz="4900" b="1" dirty="0" smtClean="0"/>
              <a:t/>
            </a:r>
            <a:br>
              <a:rPr lang="es-ES" sz="4900" b="1" dirty="0" smtClean="0"/>
            </a:br>
            <a:r>
              <a:rPr lang="es-ES" b="1" dirty="0" smtClean="0"/>
              <a:t/>
            </a:r>
            <a:br>
              <a:rPr lang="es-ES" b="1" dirty="0" smtClean="0"/>
            </a:br>
            <a:r>
              <a:rPr lang="es-ES" b="1" dirty="0" err="1"/>
              <a:t>Summary</a:t>
            </a:r>
            <a:r>
              <a:rPr lang="es-ES" b="1" dirty="0"/>
              <a:t> &amp; </a:t>
            </a:r>
            <a:r>
              <a:rPr lang="es-ES" b="1" dirty="0" err="1" smtClean="0"/>
              <a:t>Recommendations</a:t>
            </a:r>
            <a:r>
              <a:rPr lang="es-ES" b="1" dirty="0" smtClean="0"/>
              <a:t> </a:t>
            </a:r>
            <a:r>
              <a:rPr lang="es-ES" b="1" dirty="0" err="1"/>
              <a:t>on</a:t>
            </a:r>
            <a:r>
              <a:rPr lang="es-ES" b="1" dirty="0"/>
              <a:t> EFP in </a:t>
            </a:r>
            <a:r>
              <a:rPr lang="es-ES" b="1" dirty="0" err="1"/>
              <a:t>Europe</a:t>
            </a:r>
            <a:endParaRPr lang="es-ES" dirty="0"/>
          </a:p>
        </p:txBody>
      </p:sp>
      <p:sp>
        <p:nvSpPr>
          <p:cNvPr id="3" name="2 Marcador de contenido"/>
          <p:cNvSpPr>
            <a:spLocks noGrp="1"/>
          </p:cNvSpPr>
          <p:nvPr>
            <p:ph idx="1"/>
          </p:nvPr>
        </p:nvSpPr>
        <p:spPr/>
        <p:txBody>
          <a:bodyPr/>
          <a:lstStyle/>
          <a:p>
            <a:pPr marL="0" lvl="0" indent="0">
              <a:buNone/>
            </a:pPr>
            <a:r>
              <a:rPr lang="en-GB" sz="2000" dirty="0" smtClean="0"/>
              <a:t>5. Examples </a:t>
            </a:r>
            <a:r>
              <a:rPr lang="en-GB" sz="2000" dirty="0"/>
              <a:t>of best practice should continue to be </a:t>
            </a:r>
            <a:r>
              <a:rPr lang="en-GB" sz="2000" dirty="0" smtClean="0"/>
              <a:t>publicised</a:t>
            </a:r>
            <a:r>
              <a:rPr lang="en-GB" sz="2000" dirty="0"/>
              <a:t>.  Related activities should be supported by the EU budget through a dedicated budget heading. </a:t>
            </a:r>
            <a:endParaRPr lang="en-GB" sz="2000" dirty="0" smtClean="0"/>
          </a:p>
          <a:p>
            <a:pPr marL="0" lvl="0" indent="0">
              <a:buNone/>
            </a:pPr>
            <a:endParaRPr lang="en-GB" sz="2000" dirty="0"/>
          </a:p>
          <a:p>
            <a:pPr marL="0" lvl="0" indent="0">
              <a:buNone/>
            </a:pPr>
            <a:r>
              <a:rPr lang="en-GB" sz="2000" dirty="0" smtClean="0"/>
              <a:t>6. Information </a:t>
            </a:r>
            <a:r>
              <a:rPr lang="en-GB" sz="2000" dirty="0"/>
              <a:t>sources on the implications of EFP for businesses and employees as well as training and advisory services by impartial bodies, i.e. qualified NGOs, should be </a:t>
            </a:r>
            <a:r>
              <a:rPr lang="en-GB" sz="2000" dirty="0" smtClean="0"/>
              <a:t>established.</a:t>
            </a:r>
          </a:p>
          <a:p>
            <a:pPr marL="0" lvl="0" indent="0">
              <a:buNone/>
            </a:pPr>
            <a:endParaRPr lang="en-GB" sz="2000" dirty="0"/>
          </a:p>
          <a:p>
            <a:pPr marL="0" lvl="0" indent="0">
              <a:buNone/>
            </a:pPr>
            <a:endParaRPr lang="en-GB" sz="2000" dirty="0"/>
          </a:p>
          <a:p>
            <a:pPr marL="0" lvl="0" indent="0">
              <a:buNone/>
            </a:pPr>
            <a:r>
              <a:rPr lang="en-GB" sz="2000" i="1" dirty="0" smtClean="0"/>
              <a:t>These facts are derived from the Opinion of the European and Social Committee on EFP in Europe in 2010</a:t>
            </a:r>
            <a:endParaRPr lang="en-GB" sz="2000" i="1" dirty="0"/>
          </a:p>
        </p:txBody>
      </p:sp>
    </p:spTree>
    <p:extLst>
      <p:ext uri="{BB962C8B-B14F-4D97-AF65-F5344CB8AC3E}">
        <p14:creationId xmlns:p14="http://schemas.microsoft.com/office/powerpoint/2010/main" val="4052780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1217</TotalTime>
  <Words>1454</Words>
  <Application>Microsoft Office PowerPoint</Application>
  <PresentationFormat>On-screen Show (4:3)</PresentationFormat>
  <Paragraphs>216</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1_Eclipse</vt:lpstr>
      <vt:lpstr> </vt:lpstr>
      <vt:lpstr>Background</vt:lpstr>
      <vt:lpstr>Background</vt:lpstr>
      <vt:lpstr>Case study: Basque/Czech Regions</vt:lpstr>
      <vt:lpstr>Case study: Basque/Czech Regions</vt:lpstr>
      <vt:lpstr>Initial Action</vt:lpstr>
      <vt:lpstr>            Summary &amp; Recommendations on EFP in Europe</vt:lpstr>
      <vt:lpstr>            Summary &amp; Recommendations on EFP in Europe</vt:lpstr>
      <vt:lpstr>            Summary &amp; Recommendations on EFP in Europe</vt:lpstr>
      <vt:lpstr>Initial Action</vt:lpstr>
      <vt:lpstr>EU Actions – Pilot Project</vt:lpstr>
      <vt:lpstr>EU Actions – Conference in January 2014</vt:lpstr>
      <vt:lpstr>EU Actions</vt:lpstr>
      <vt:lpstr>Five-Point Plan:</vt:lpstr>
      <vt:lpstr>      Five-Point Plan: </vt:lpstr>
      <vt:lpstr>Five-Point Plan:</vt:lpstr>
      <vt:lpstr>Five-Point Plan:</vt:lpstr>
      <vt:lpstr>Five-Point Plan:</vt:lpstr>
      <vt:lpstr>Five-Point Plan:</vt:lpstr>
      <vt:lpstr>Five-Point Plan:</vt:lpstr>
      <vt:lpstr>Five-Point Plan:</vt:lpstr>
      <vt:lpstr>Five-Point Plan:</vt:lpstr>
      <vt:lpstr>      EU Actions </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MONDRAGON Corporation</dc:title>
  <dc:creator>Juan Manuel Sinde Oyarzabal</dc:creator>
  <cp:lastModifiedBy>Jana Mausen</cp:lastModifiedBy>
  <cp:revision>79</cp:revision>
  <cp:lastPrinted>2015-06-14T22:02:57Z</cp:lastPrinted>
  <dcterms:created xsi:type="dcterms:W3CDTF">2014-09-28T15:38:34Z</dcterms:created>
  <dcterms:modified xsi:type="dcterms:W3CDTF">2015-10-19T13:59:45Z</dcterms:modified>
</cp:coreProperties>
</file>